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1.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tags/tag2.xml" ContentType="application/vnd.openxmlformats-officedocument.presentationml.tags+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9"/>
  </p:notesMasterIdLst>
  <p:handoutMasterIdLst>
    <p:handoutMasterId r:id="rId50"/>
  </p:handoutMasterIdLst>
  <p:sldIdLst>
    <p:sldId id="341" r:id="rId2"/>
    <p:sldId id="342" r:id="rId3"/>
    <p:sldId id="257" r:id="rId4"/>
    <p:sldId id="513" r:id="rId5"/>
    <p:sldId id="517" r:id="rId6"/>
    <p:sldId id="516" r:id="rId7"/>
    <p:sldId id="518" r:id="rId8"/>
    <p:sldId id="519" r:id="rId9"/>
    <p:sldId id="520" r:id="rId10"/>
    <p:sldId id="521" r:id="rId11"/>
    <p:sldId id="522" r:id="rId12"/>
    <p:sldId id="523" r:id="rId13"/>
    <p:sldId id="524" r:id="rId14"/>
    <p:sldId id="525" r:id="rId15"/>
    <p:sldId id="526" r:id="rId16"/>
    <p:sldId id="527" r:id="rId17"/>
    <p:sldId id="528" r:id="rId18"/>
    <p:sldId id="529" r:id="rId19"/>
    <p:sldId id="530" r:id="rId20"/>
    <p:sldId id="560" r:id="rId21"/>
    <p:sldId id="561" r:id="rId22"/>
    <p:sldId id="531" r:id="rId23"/>
    <p:sldId id="532" r:id="rId24"/>
    <p:sldId id="533" r:id="rId25"/>
    <p:sldId id="534" r:id="rId26"/>
    <p:sldId id="535" r:id="rId27"/>
    <p:sldId id="536" r:id="rId28"/>
    <p:sldId id="537" r:id="rId29"/>
    <p:sldId id="538" r:id="rId30"/>
    <p:sldId id="539" r:id="rId31"/>
    <p:sldId id="540" r:id="rId32"/>
    <p:sldId id="541" r:id="rId33"/>
    <p:sldId id="542" r:id="rId34"/>
    <p:sldId id="543" r:id="rId35"/>
    <p:sldId id="544" r:id="rId36"/>
    <p:sldId id="545" r:id="rId37"/>
    <p:sldId id="546" r:id="rId38"/>
    <p:sldId id="547" r:id="rId39"/>
    <p:sldId id="548" r:id="rId40"/>
    <p:sldId id="549" r:id="rId41"/>
    <p:sldId id="558" r:id="rId42"/>
    <p:sldId id="559" r:id="rId43"/>
    <p:sldId id="552" r:id="rId44"/>
    <p:sldId id="553" r:id="rId45"/>
    <p:sldId id="554" r:id="rId46"/>
    <p:sldId id="555" r:id="rId47"/>
    <p:sldId id="512" r:id="rId48"/>
  </p:sldIdLst>
  <p:sldSz cx="9144000" cy="6858000" type="screen4x3"/>
  <p:notesSz cx="7315200" cy="9601200"/>
  <p:defaultTextStyle>
    <a:defPPr>
      <a:defRPr lang="en-US"/>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rnWhat="notes"/>
  <p:clrMru>
    <a:srgbClr val="CA0000"/>
    <a:srgbClr val="FF0000"/>
    <a:srgbClr val="FFFFFF"/>
    <a:srgbClr val="E1DBFD"/>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notesView">
  <p:normalViewPr>
    <p:restoredLeft sz="15620"/>
    <p:restoredTop sz="75893" autoAdjust="0"/>
  </p:normalViewPr>
  <p:slideViewPr>
    <p:cSldViewPr showGuides="1">
      <p:cViewPr varScale="1">
        <p:scale>
          <a:sx n="90" d="100"/>
          <a:sy n="90" d="100"/>
        </p:scale>
        <p:origin x="-3192" y="-112"/>
      </p:cViewPr>
      <p:guideLst>
        <p:guide orient="horz" pos="2160"/>
        <p:guide pos="2880"/>
      </p:guideLst>
    </p:cSldViewPr>
  </p:slideViewPr>
  <p:outlineViewPr>
    <p:cViewPr>
      <p:scale>
        <a:sx n="33" d="100"/>
        <a:sy n="33" d="100"/>
      </p:scale>
      <p:origin x="0" y="2624"/>
    </p:cViewPr>
  </p:outlineViewPr>
  <p:notesTextViewPr>
    <p:cViewPr>
      <p:scale>
        <a:sx n="100" d="100"/>
        <a:sy n="100" d="100"/>
      </p:scale>
      <p:origin x="0" y="0"/>
    </p:cViewPr>
  </p:notesTextViewPr>
  <p:sorterViewPr>
    <p:cViewPr>
      <p:scale>
        <a:sx n="66" d="100"/>
        <a:sy n="66" d="100"/>
      </p:scale>
      <p:origin x="0" y="0"/>
    </p:cViewPr>
  </p:sorterViewPr>
  <p:notesViewPr>
    <p:cSldViewPr snapToGrid="0" snapToObjects="1">
      <p:cViewPr varScale="1">
        <p:scale>
          <a:sx n="88" d="100"/>
          <a:sy n="88" d="100"/>
        </p:scale>
        <p:origin x="-4880" y="-104"/>
      </p:cViewPr>
      <p:guideLst>
        <p:guide orient="horz" pos="3024"/>
        <p:guide pos="2304"/>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handoutMaster" Target="handoutMasters/handoutMaster1.xml"/><Relationship Id="rId51" Type="http://schemas.openxmlformats.org/officeDocument/2006/relationships/printerSettings" Target="printerSettings/printerSettings1.bin"/><Relationship Id="rId52" Type="http://schemas.openxmlformats.org/officeDocument/2006/relationships/presProps" Target="presProps.xml"/><Relationship Id="rId53" Type="http://schemas.openxmlformats.org/officeDocument/2006/relationships/viewProps" Target="viewProps.xml"/><Relationship Id="rId54" Type="http://schemas.openxmlformats.org/officeDocument/2006/relationships/theme" Target="theme/theme1.xml"/><Relationship Id="rId55"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notesMaster" Target="notesMasters/notesMaster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79425"/>
          </a:xfrm>
          <a:prstGeom prst="rect">
            <a:avLst/>
          </a:prstGeom>
        </p:spPr>
        <p:txBody>
          <a:bodyPr vert="horz" lIns="96661" tIns="48331" rIns="96661" bIns="48331" rtlCol="0"/>
          <a:lstStyle>
            <a:lvl1pPr algn="l" fontAlgn="auto">
              <a:spcBef>
                <a:spcPts val="0"/>
              </a:spcBef>
              <a:spcAft>
                <a:spcPts val="0"/>
              </a:spcAft>
              <a:defRPr sz="1300">
                <a:latin typeface="+mn-lt"/>
                <a:ea typeface="+mn-ea"/>
                <a:cs typeface="+mn-cs"/>
              </a:defRPr>
            </a:lvl1pPr>
          </a:lstStyle>
          <a:p>
            <a:pPr>
              <a:defRPr/>
            </a:pPr>
            <a:endParaRPr lang="en-US"/>
          </a:p>
        </p:txBody>
      </p:sp>
      <p:sp>
        <p:nvSpPr>
          <p:cNvPr id="3" name="Date Placeholder 2"/>
          <p:cNvSpPr>
            <a:spLocks noGrp="1"/>
          </p:cNvSpPr>
          <p:nvPr>
            <p:ph type="dt" sz="quarter" idx="1"/>
          </p:nvPr>
        </p:nvSpPr>
        <p:spPr>
          <a:xfrm>
            <a:off x="4143375" y="0"/>
            <a:ext cx="3170238" cy="479425"/>
          </a:xfrm>
          <a:prstGeom prst="rect">
            <a:avLst/>
          </a:prstGeom>
        </p:spPr>
        <p:txBody>
          <a:bodyPr vert="horz" wrap="square" lIns="96661" tIns="48331" rIns="96661" bIns="48331" numCol="1" anchor="t" anchorCtr="0" compatLnSpc="1">
            <a:prstTxWarp prst="textNoShape">
              <a:avLst/>
            </a:prstTxWarp>
          </a:bodyPr>
          <a:lstStyle>
            <a:lvl1pPr algn="r">
              <a:defRPr sz="1300">
                <a:latin typeface="Calibri" charset="0"/>
              </a:defRPr>
            </a:lvl1pPr>
          </a:lstStyle>
          <a:p>
            <a:pPr>
              <a:defRPr/>
            </a:pPr>
            <a:fld id="{7E87875E-BE80-9745-B369-4F4A7AB5E016}" type="datetime1">
              <a:rPr lang="en-US"/>
              <a:pPr>
                <a:defRPr/>
              </a:pPr>
              <a:t>17-03-22</a:t>
            </a:fld>
            <a:endParaRPr lang="en-US"/>
          </a:p>
        </p:txBody>
      </p:sp>
      <p:sp>
        <p:nvSpPr>
          <p:cNvPr id="4" name="Footer Placeholder 3"/>
          <p:cNvSpPr>
            <a:spLocks noGrp="1"/>
          </p:cNvSpPr>
          <p:nvPr>
            <p:ph type="ftr" sz="quarter" idx="2"/>
          </p:nvPr>
        </p:nvSpPr>
        <p:spPr>
          <a:xfrm>
            <a:off x="0" y="9120188"/>
            <a:ext cx="3170238" cy="479425"/>
          </a:xfrm>
          <a:prstGeom prst="rect">
            <a:avLst/>
          </a:prstGeom>
        </p:spPr>
        <p:txBody>
          <a:bodyPr vert="horz" lIns="96661" tIns="48331" rIns="96661" bIns="48331" rtlCol="0" anchor="b"/>
          <a:lstStyle>
            <a:lvl1pPr algn="l" fontAlgn="auto">
              <a:spcBef>
                <a:spcPts val="0"/>
              </a:spcBef>
              <a:spcAft>
                <a:spcPts val="0"/>
              </a:spcAft>
              <a:defRPr sz="1300">
                <a:latin typeface="+mn-lt"/>
                <a:ea typeface="+mn-ea"/>
                <a:cs typeface="+mn-cs"/>
              </a:defRPr>
            </a:lvl1pPr>
          </a:lstStyle>
          <a:p>
            <a:pPr>
              <a:defRPr/>
            </a:pPr>
            <a:endParaRPr lang="en-US"/>
          </a:p>
        </p:txBody>
      </p:sp>
      <p:sp>
        <p:nvSpPr>
          <p:cNvPr id="5" name="Slide Number Placeholder 4"/>
          <p:cNvSpPr>
            <a:spLocks noGrp="1"/>
          </p:cNvSpPr>
          <p:nvPr>
            <p:ph type="sldNum" sz="quarter" idx="3"/>
          </p:nvPr>
        </p:nvSpPr>
        <p:spPr>
          <a:xfrm>
            <a:off x="4143375" y="9120188"/>
            <a:ext cx="3170238" cy="479425"/>
          </a:xfrm>
          <a:prstGeom prst="rect">
            <a:avLst/>
          </a:prstGeom>
        </p:spPr>
        <p:txBody>
          <a:bodyPr vert="horz" wrap="square" lIns="96661" tIns="48331" rIns="96661" bIns="48331" numCol="1" anchor="b" anchorCtr="0" compatLnSpc="1">
            <a:prstTxWarp prst="textNoShape">
              <a:avLst/>
            </a:prstTxWarp>
          </a:bodyPr>
          <a:lstStyle>
            <a:lvl1pPr algn="r">
              <a:defRPr sz="1300">
                <a:latin typeface="Calibri" charset="0"/>
              </a:defRPr>
            </a:lvl1pPr>
          </a:lstStyle>
          <a:p>
            <a:pPr>
              <a:defRPr/>
            </a:pPr>
            <a:fld id="{4961A077-CBFC-8247-8C5F-B9A3C2BF590F}" type="slidenum">
              <a:rPr lang="en-US"/>
              <a:pPr>
                <a:defRPr/>
              </a:pPr>
              <a:t>‹#›</a:t>
            </a:fld>
            <a:endParaRPr lang="en-US"/>
          </a:p>
        </p:txBody>
      </p:sp>
    </p:spTree>
    <p:extLst>
      <p:ext uri="{BB962C8B-B14F-4D97-AF65-F5344CB8AC3E}">
        <p14:creationId xmlns:p14="http://schemas.microsoft.com/office/powerpoint/2010/main" val="163741720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79425"/>
          </a:xfrm>
          <a:prstGeom prst="rect">
            <a:avLst/>
          </a:prstGeom>
        </p:spPr>
        <p:txBody>
          <a:bodyPr vert="horz" lIns="96661" tIns="48331" rIns="96661" bIns="48331" rtlCol="0"/>
          <a:lstStyle>
            <a:lvl1pPr algn="l" fontAlgn="auto">
              <a:spcBef>
                <a:spcPts val="0"/>
              </a:spcBef>
              <a:spcAft>
                <a:spcPts val="0"/>
              </a:spcAft>
              <a:defRPr sz="1300">
                <a:latin typeface="+mn-lt"/>
                <a:ea typeface="+mn-ea"/>
                <a:cs typeface="+mn-cs"/>
              </a:defRPr>
            </a:lvl1pPr>
          </a:lstStyle>
          <a:p>
            <a:pPr>
              <a:defRPr/>
            </a:pPr>
            <a:endParaRPr lang="en-US"/>
          </a:p>
        </p:txBody>
      </p:sp>
      <p:sp>
        <p:nvSpPr>
          <p:cNvPr id="3" name="Date Placeholder 2"/>
          <p:cNvSpPr>
            <a:spLocks noGrp="1"/>
          </p:cNvSpPr>
          <p:nvPr>
            <p:ph type="dt" idx="1"/>
          </p:nvPr>
        </p:nvSpPr>
        <p:spPr>
          <a:xfrm>
            <a:off x="4143375" y="0"/>
            <a:ext cx="3170238" cy="479425"/>
          </a:xfrm>
          <a:prstGeom prst="rect">
            <a:avLst/>
          </a:prstGeom>
        </p:spPr>
        <p:txBody>
          <a:bodyPr vert="horz" wrap="square" lIns="96661" tIns="48331" rIns="96661" bIns="48331" numCol="1" anchor="t" anchorCtr="0" compatLnSpc="1">
            <a:prstTxWarp prst="textNoShape">
              <a:avLst/>
            </a:prstTxWarp>
          </a:bodyPr>
          <a:lstStyle>
            <a:lvl1pPr algn="r">
              <a:defRPr sz="1300">
                <a:latin typeface="Calibri" charset="0"/>
              </a:defRPr>
            </a:lvl1pPr>
          </a:lstStyle>
          <a:p>
            <a:pPr>
              <a:defRPr/>
            </a:pPr>
            <a:fld id="{73D7B332-3177-764B-A596-DBF05F42396E}" type="datetime1">
              <a:rPr lang="en-US"/>
              <a:pPr>
                <a:defRPr/>
              </a:pPr>
              <a:t>17-03-22</a:t>
            </a:fld>
            <a:endParaRPr lang="en-US"/>
          </a:p>
        </p:txBody>
      </p:sp>
      <p:sp>
        <p:nvSpPr>
          <p:cNvPr id="4" name="Slide Image Placeholder 3"/>
          <p:cNvSpPr>
            <a:spLocks noGrp="1" noRot="1" noChangeAspect="1"/>
          </p:cNvSpPr>
          <p:nvPr>
            <p:ph type="sldImg" idx="2"/>
          </p:nvPr>
        </p:nvSpPr>
        <p:spPr>
          <a:xfrm>
            <a:off x="1257300" y="720725"/>
            <a:ext cx="4800600" cy="3600450"/>
          </a:xfrm>
          <a:prstGeom prst="rect">
            <a:avLst/>
          </a:prstGeom>
          <a:noFill/>
          <a:ln w="12700">
            <a:solidFill>
              <a:prstClr val="black"/>
            </a:solidFill>
          </a:ln>
        </p:spPr>
        <p:txBody>
          <a:bodyPr vert="horz" lIns="96661" tIns="48331" rIns="96661" bIns="48331" rtlCol="0" anchor="ctr"/>
          <a:lstStyle/>
          <a:p>
            <a:pPr lvl="0"/>
            <a:endParaRPr lang="en-US" noProof="0"/>
          </a:p>
        </p:txBody>
      </p:sp>
      <p:sp>
        <p:nvSpPr>
          <p:cNvPr id="5" name="Notes Placeholder 4"/>
          <p:cNvSpPr>
            <a:spLocks noGrp="1"/>
          </p:cNvSpPr>
          <p:nvPr>
            <p:ph type="body" sz="quarter" idx="3"/>
          </p:nvPr>
        </p:nvSpPr>
        <p:spPr>
          <a:xfrm>
            <a:off x="731838" y="4560888"/>
            <a:ext cx="5851525" cy="4319587"/>
          </a:xfrm>
          <a:prstGeom prst="rect">
            <a:avLst/>
          </a:prstGeom>
        </p:spPr>
        <p:txBody>
          <a:bodyPr vert="horz" lIns="96661" tIns="48331" rIns="96661" bIns="48331"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6" name="Footer Placeholder 5"/>
          <p:cNvSpPr>
            <a:spLocks noGrp="1"/>
          </p:cNvSpPr>
          <p:nvPr>
            <p:ph type="ftr" sz="quarter" idx="4"/>
          </p:nvPr>
        </p:nvSpPr>
        <p:spPr>
          <a:xfrm>
            <a:off x="0" y="9120188"/>
            <a:ext cx="3170238" cy="479425"/>
          </a:xfrm>
          <a:prstGeom prst="rect">
            <a:avLst/>
          </a:prstGeom>
        </p:spPr>
        <p:txBody>
          <a:bodyPr vert="horz" lIns="96661" tIns="48331" rIns="96661" bIns="48331" rtlCol="0" anchor="b"/>
          <a:lstStyle>
            <a:lvl1pPr algn="l" fontAlgn="auto">
              <a:spcBef>
                <a:spcPts val="0"/>
              </a:spcBef>
              <a:spcAft>
                <a:spcPts val="0"/>
              </a:spcAft>
              <a:defRPr sz="1300">
                <a:latin typeface="+mn-lt"/>
                <a:ea typeface="+mn-ea"/>
                <a:cs typeface="+mn-cs"/>
              </a:defRPr>
            </a:lvl1pPr>
          </a:lstStyle>
          <a:p>
            <a:pPr>
              <a:defRPr/>
            </a:pPr>
            <a:endParaRPr lang="en-US"/>
          </a:p>
        </p:txBody>
      </p:sp>
      <p:sp>
        <p:nvSpPr>
          <p:cNvPr id="7" name="Slide Number Placeholder 6"/>
          <p:cNvSpPr>
            <a:spLocks noGrp="1"/>
          </p:cNvSpPr>
          <p:nvPr>
            <p:ph type="sldNum" sz="quarter" idx="5"/>
          </p:nvPr>
        </p:nvSpPr>
        <p:spPr>
          <a:xfrm>
            <a:off x="4143375" y="9120188"/>
            <a:ext cx="3170238" cy="479425"/>
          </a:xfrm>
          <a:prstGeom prst="rect">
            <a:avLst/>
          </a:prstGeom>
        </p:spPr>
        <p:txBody>
          <a:bodyPr vert="horz" wrap="square" lIns="96661" tIns="48331" rIns="96661" bIns="48331" numCol="1" anchor="b" anchorCtr="0" compatLnSpc="1">
            <a:prstTxWarp prst="textNoShape">
              <a:avLst/>
            </a:prstTxWarp>
          </a:bodyPr>
          <a:lstStyle>
            <a:lvl1pPr algn="r">
              <a:defRPr sz="1300">
                <a:latin typeface="Calibri" charset="0"/>
              </a:defRPr>
            </a:lvl1pPr>
          </a:lstStyle>
          <a:p>
            <a:pPr>
              <a:defRPr/>
            </a:pPr>
            <a:fld id="{F3969550-FBCF-404B-9FAA-7B1DCDF2C4FF}" type="slidenum">
              <a:rPr lang="en-US"/>
              <a:pPr>
                <a:defRPr/>
              </a:pPr>
              <a:t>‹#›</a:t>
            </a:fld>
            <a:endParaRPr lang="en-US"/>
          </a:p>
        </p:txBody>
      </p:sp>
    </p:spTree>
    <p:extLst>
      <p:ext uri="{BB962C8B-B14F-4D97-AF65-F5344CB8AC3E}">
        <p14:creationId xmlns:p14="http://schemas.microsoft.com/office/powerpoint/2010/main" val="57572024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ＭＳ Ｐゴシック" pitchFamily="-28" charset="-128"/>
        <a:cs typeface="ＭＳ Ｐゴシック" pitchFamily="-28" charset="-128"/>
      </a:defRPr>
    </a:lvl1pPr>
    <a:lvl2pPr marL="457200" algn="l" rtl="0" eaLnBrk="0" fontAlgn="base" hangingPunct="0">
      <a:spcBef>
        <a:spcPct val="30000"/>
      </a:spcBef>
      <a:spcAft>
        <a:spcPct val="0"/>
      </a:spcAft>
      <a:defRPr sz="1200" kern="1200">
        <a:solidFill>
          <a:schemeClr val="tx1"/>
        </a:solidFill>
        <a:latin typeface="+mn-lt"/>
        <a:ea typeface="ＭＳ Ｐゴシック" pitchFamily="-28" charset="-128"/>
        <a:cs typeface="+mn-cs"/>
      </a:defRPr>
    </a:lvl2pPr>
    <a:lvl3pPr marL="914400" algn="l" rtl="0" eaLnBrk="0" fontAlgn="base" hangingPunct="0">
      <a:spcBef>
        <a:spcPct val="30000"/>
      </a:spcBef>
      <a:spcAft>
        <a:spcPct val="0"/>
      </a:spcAft>
      <a:defRPr sz="1200" kern="1200">
        <a:solidFill>
          <a:schemeClr val="tx1"/>
        </a:solidFill>
        <a:latin typeface="+mn-lt"/>
        <a:ea typeface="ＭＳ Ｐゴシック" pitchFamily="-28" charset="-128"/>
        <a:cs typeface="+mn-cs"/>
      </a:defRPr>
    </a:lvl3pPr>
    <a:lvl4pPr marL="1371600" algn="l" rtl="0" eaLnBrk="0" fontAlgn="base" hangingPunct="0">
      <a:spcBef>
        <a:spcPct val="30000"/>
      </a:spcBef>
      <a:spcAft>
        <a:spcPct val="0"/>
      </a:spcAft>
      <a:defRPr sz="1200" kern="1200">
        <a:solidFill>
          <a:schemeClr val="tx1"/>
        </a:solidFill>
        <a:latin typeface="+mn-lt"/>
        <a:ea typeface="ＭＳ Ｐゴシック" pitchFamily="-28" charset="-128"/>
        <a:cs typeface="+mn-cs"/>
      </a:defRPr>
    </a:lvl4pPr>
    <a:lvl5pPr marL="1828800" algn="l" rtl="0" eaLnBrk="0" fontAlgn="base" hangingPunct="0">
      <a:spcBef>
        <a:spcPct val="30000"/>
      </a:spcBef>
      <a:spcAft>
        <a:spcPct val="0"/>
      </a:spcAft>
      <a:defRPr sz="1200" kern="1200">
        <a:solidFill>
          <a:schemeClr val="tx1"/>
        </a:solidFill>
        <a:latin typeface="+mn-lt"/>
        <a:ea typeface="ＭＳ Ｐゴシック" pitchFamily="-28"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7300" y="720725"/>
            <a:ext cx="4800600" cy="360045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3969550-FBCF-404B-9FAA-7B1DCDF2C4FF}" type="slidenum">
              <a:rPr lang="en-US" smtClean="0"/>
              <a:pPr>
                <a:defRPr/>
              </a:pPr>
              <a:t>1</a:t>
            </a:fld>
            <a:endParaRPr lang="en-US"/>
          </a:p>
        </p:txBody>
      </p:sp>
    </p:spTree>
    <p:extLst>
      <p:ext uri="{BB962C8B-B14F-4D97-AF65-F5344CB8AC3E}">
        <p14:creationId xmlns:p14="http://schemas.microsoft.com/office/powerpoint/2010/main" val="8723840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7"/>
          <p:cNvSpPr>
            <a:spLocks noGrp="1" noChangeArrowheads="1"/>
          </p:cNvSpPr>
          <p:nvPr>
            <p:ph type="sldNum"/>
          </p:nvPr>
        </p:nvSpPr>
        <p:spPr>
          <a:ln/>
        </p:spPr>
        <p:txBody>
          <a:bodyPr/>
          <a:lstStyle/>
          <a:p>
            <a:fld id="{2BC9F16E-CE09-46A1-AC52-D94409C4223F}" type="slidenum">
              <a:rPr lang="en-US"/>
              <a:pPr/>
              <a:t>10</a:t>
            </a:fld>
            <a:endParaRPr lang="en-US"/>
          </a:p>
        </p:txBody>
      </p:sp>
      <p:sp>
        <p:nvSpPr>
          <p:cNvPr id="112641" name="Rectangle 1"/>
          <p:cNvSpPr txBox="1">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12642" name="Rectangle 2"/>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7"/>
          <p:cNvSpPr>
            <a:spLocks noGrp="1" noChangeArrowheads="1"/>
          </p:cNvSpPr>
          <p:nvPr>
            <p:ph type="sldNum"/>
          </p:nvPr>
        </p:nvSpPr>
        <p:spPr>
          <a:ln/>
        </p:spPr>
        <p:txBody>
          <a:bodyPr/>
          <a:lstStyle/>
          <a:p>
            <a:fld id="{2BC9F16E-CE09-46A1-AC52-D94409C4223F}" type="slidenum">
              <a:rPr lang="en-US"/>
              <a:pPr/>
              <a:t>11</a:t>
            </a:fld>
            <a:endParaRPr lang="en-US"/>
          </a:p>
        </p:txBody>
      </p:sp>
      <p:sp>
        <p:nvSpPr>
          <p:cNvPr id="112641" name="Rectangle 1"/>
          <p:cNvSpPr txBox="1">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12642" name="Rectangle 2"/>
          <p:cNvSpPr txBox="1">
            <a:spLocks noGrp="1" noChangeArrowheads="1"/>
          </p:cNvSpPr>
          <p:nvPr>
            <p:ph type="body" idx="1"/>
          </p:nvPr>
        </p:nvSpPr>
        <p:spPr bwMode="auto">
          <a:xfrm>
            <a:off x="685800" y="4343400"/>
            <a:ext cx="5486400" cy="15739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171450" indent="-171450">
              <a:buFont typeface="Arial"/>
              <a:buChar char="•"/>
            </a:pPr>
            <a:r>
              <a:rPr lang="en-US" dirty="0"/>
              <a:t>Green boxes = proteins</a:t>
            </a:r>
          </a:p>
          <a:p>
            <a:pPr marL="171450" indent="-171450">
              <a:buFont typeface="Arial"/>
              <a:buChar char="•"/>
            </a:pPr>
            <a:r>
              <a:rPr lang="en-US" dirty="0"/>
              <a:t>White boxes = genes</a:t>
            </a:r>
          </a:p>
          <a:p>
            <a:pPr marL="171450" indent="-171450">
              <a:buFont typeface="Arial"/>
              <a:buChar char="•"/>
            </a:pPr>
            <a:r>
              <a:rPr lang="en-US" dirty="0"/>
              <a:t>Encapsulated pathways </a:t>
            </a:r>
          </a:p>
          <a:p>
            <a:pPr marL="171450" indent="-171450">
              <a:buFont typeface="Arial"/>
              <a:buChar char="•"/>
            </a:pPr>
            <a:r>
              <a:rPr lang="en-US" dirty="0"/>
              <a:t>Simple lines to represent the reactions.</a:t>
            </a:r>
          </a:p>
          <a:p>
            <a:endParaRPr lang="en-US" dirty="0"/>
          </a:p>
          <a:p>
            <a:endParaRPr 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7300" y="720725"/>
            <a:ext cx="4800600" cy="3600450"/>
          </a:xfrm>
        </p:spPr>
      </p:sp>
      <p:sp>
        <p:nvSpPr>
          <p:cNvPr id="3" name="Notes Placeholder 2"/>
          <p:cNvSpPr>
            <a:spLocks noGrp="1"/>
          </p:cNvSpPr>
          <p:nvPr>
            <p:ph type="body" idx="1"/>
          </p:nvPr>
        </p:nvSpPr>
        <p:spPr/>
        <p:txBody>
          <a:bodyPr/>
          <a:lstStyle/>
          <a:p>
            <a:pPr defTabSz="966593">
              <a:buClr>
                <a:srgbClr val="38793A"/>
              </a:buClr>
              <a:defRPr/>
            </a:pPr>
            <a:endParaRPr lang="en-US" dirty="0" smtClean="0"/>
          </a:p>
        </p:txBody>
      </p:sp>
      <p:sp>
        <p:nvSpPr>
          <p:cNvPr id="4" name="Slide Number Placeholder 3"/>
          <p:cNvSpPr>
            <a:spLocks noGrp="1"/>
          </p:cNvSpPr>
          <p:nvPr>
            <p:ph type="sldNum" sz="quarter" idx="10"/>
          </p:nvPr>
        </p:nvSpPr>
        <p:spPr/>
        <p:txBody>
          <a:bodyPr/>
          <a:lstStyle/>
          <a:p>
            <a:pPr>
              <a:defRPr/>
            </a:pPr>
            <a:fld id="{7A585B29-D83B-B84F-A4A3-D5E889D74E27}" type="slidenum">
              <a:rPr lang="en-US" smtClean="0"/>
              <a:pPr>
                <a:defRPr/>
              </a:pPr>
              <a:t>12</a:t>
            </a:fld>
            <a:endParaRPr lang="en-US"/>
          </a:p>
        </p:txBody>
      </p:sp>
    </p:spTree>
    <p:extLst>
      <p:ext uri="{BB962C8B-B14F-4D97-AF65-F5344CB8AC3E}">
        <p14:creationId xmlns:p14="http://schemas.microsoft.com/office/powerpoint/2010/main" val="35155490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2"/>
          <p:cNvSpPr>
            <a:spLocks noGrp="1" noRot="1" noChangeAspect="1" noChangeArrowheads="1" noTextEdit="1"/>
          </p:cNvSpPr>
          <p:nvPr>
            <p:ph type="sldImg"/>
          </p:nvPr>
        </p:nvSpPr>
        <p:spPr bwMode="auto">
          <a:xfrm>
            <a:off x="1257300" y="720725"/>
            <a:ext cx="4800600" cy="360045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64514" name="Text Box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181236" indent="-181236" algn="just">
              <a:buFont typeface="Arial"/>
              <a:buChar char="•"/>
            </a:pPr>
            <a:r>
              <a:rPr lang="en-US" dirty="0" smtClean="0">
                <a:latin typeface="Calibri" charset="0"/>
              </a:rPr>
              <a:t>The pathway browser is the</a:t>
            </a:r>
            <a:r>
              <a:rPr lang="en-US" baseline="0" dirty="0" smtClean="0">
                <a:latin typeface="Calibri" charset="0"/>
              </a:rPr>
              <a:t> main visualization tool to browse biological pathways and to analyze </a:t>
            </a:r>
            <a:r>
              <a:rPr lang="en-US" baseline="0" dirty="0" smtClean="0">
                <a:latin typeface="Calibri" charset="0"/>
              </a:rPr>
              <a:t>experimental </a:t>
            </a:r>
            <a:r>
              <a:rPr lang="en-US" baseline="0" dirty="0" smtClean="0">
                <a:latin typeface="Calibri" charset="0"/>
              </a:rPr>
              <a:t>data, whether that is gene, protein or small molecule lists.</a:t>
            </a:r>
          </a:p>
          <a:p>
            <a:pPr marL="181236" indent="-181236" algn="just">
              <a:buFont typeface="Arial"/>
              <a:buChar char="•"/>
            </a:pPr>
            <a:r>
              <a:rPr lang="en-US" baseline="0" dirty="0" smtClean="0">
                <a:latin typeface="Calibri" charset="0"/>
              </a:rPr>
              <a:t>The pathway hierarchy is in the left panel, the diagram view in the right, and a </a:t>
            </a:r>
            <a:r>
              <a:rPr lang="en-US" baseline="0" dirty="0" smtClean="0">
                <a:latin typeface="Calibri" charset="0"/>
              </a:rPr>
              <a:t>details </a:t>
            </a:r>
            <a:r>
              <a:rPr lang="en-US" baseline="0" dirty="0" smtClean="0">
                <a:latin typeface="Calibri" charset="0"/>
              </a:rPr>
              <a:t>panel provides </a:t>
            </a:r>
            <a:r>
              <a:rPr lang="en-US" baseline="0" dirty="0" smtClean="0">
                <a:latin typeface="Calibri" charset="0"/>
              </a:rPr>
              <a:t>information </a:t>
            </a:r>
            <a:r>
              <a:rPr lang="en-US" baseline="0" dirty="0" smtClean="0">
                <a:latin typeface="Calibri" charset="0"/>
              </a:rPr>
              <a:t>as the user interacts with the pathway diagram.</a:t>
            </a:r>
          </a:p>
          <a:p>
            <a:pPr marL="181236" indent="-181236" algn="just">
              <a:buFont typeface="Arial"/>
              <a:buChar char="•"/>
            </a:pPr>
            <a:r>
              <a:rPr lang="en-US" baseline="0" dirty="0" smtClean="0">
                <a:latin typeface="Calibri" charset="0"/>
              </a:rPr>
              <a:t>In this particular screenshot, we are looking at expression data </a:t>
            </a:r>
            <a:r>
              <a:rPr lang="en-US" baseline="0" dirty="0" smtClean="0">
                <a:latin typeface="Calibri" charset="0"/>
              </a:rPr>
              <a:t>overlaid </a:t>
            </a:r>
            <a:r>
              <a:rPr lang="en-US" baseline="0" dirty="0" smtClean="0">
                <a:latin typeface="Calibri" charset="0"/>
              </a:rPr>
              <a:t>onto a pathway diagram.</a:t>
            </a:r>
          </a:p>
          <a:p>
            <a:pPr marL="181236" indent="-181236" algn="just">
              <a:buFont typeface="Arial"/>
              <a:buChar char="•"/>
            </a:pPr>
            <a:r>
              <a:rPr lang="en-US" baseline="0" dirty="0" smtClean="0">
                <a:latin typeface="Calibri" charset="0"/>
              </a:rPr>
              <a:t>Let’s look at our 127 cancer driver genes. Here is some of enrichment analysis results. One pathway, Signaling by ERBB2, was selected in this slide.</a:t>
            </a:r>
            <a:endParaRPr lang="en-US" dirty="0">
              <a:latin typeface="Calibri" charset="0"/>
            </a:endParaRPr>
          </a:p>
        </p:txBody>
      </p:sp>
    </p:spTree>
    <p:extLst>
      <p:ext uri="{BB962C8B-B14F-4D97-AF65-F5344CB8AC3E}">
        <p14:creationId xmlns:p14="http://schemas.microsoft.com/office/powerpoint/2010/main" val="2023762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7300" y="720725"/>
            <a:ext cx="4800600" cy="3600450"/>
          </a:xfrm>
        </p:spPr>
      </p:sp>
      <p:sp>
        <p:nvSpPr>
          <p:cNvPr id="3" name="Notes Placeholder 2"/>
          <p:cNvSpPr>
            <a:spLocks noGrp="1"/>
          </p:cNvSpPr>
          <p:nvPr>
            <p:ph type="body" idx="1"/>
          </p:nvPr>
        </p:nvSpPr>
        <p:spPr/>
        <p:txBody>
          <a:bodyPr/>
          <a:lstStyle/>
          <a:p>
            <a:pPr marL="171450" indent="-171450">
              <a:buFont typeface="Arial"/>
              <a:buChar char="•"/>
            </a:pPr>
            <a:r>
              <a:rPr lang="en-US" dirty="0" smtClean="0"/>
              <a:t>If you compare our annotation with another very popular pathway database, KEGG, you can see the difference: KEGG</a:t>
            </a:r>
            <a:r>
              <a:rPr lang="en-US" baseline="0" dirty="0" smtClean="0"/>
              <a:t> just annotated this reaction as a simple activation: CASP8 or CASP10 activates Bid without providing the actual mechanism occurring inside cells. </a:t>
            </a:r>
          </a:p>
          <a:p>
            <a:pPr marL="171450" indent="-171450">
              <a:buFont typeface="Arial"/>
              <a:buChar char="•"/>
            </a:pPr>
            <a:r>
              <a:rPr lang="en-US" baseline="0" dirty="0" err="1" smtClean="0"/>
              <a:t>Reactome</a:t>
            </a:r>
            <a:r>
              <a:rPr lang="en-US" baseline="0" dirty="0" smtClean="0"/>
              <a:t> provides the detailed mechanism, which provides information for more advanced pathway analysis based on sophisticated math models and for drug development.  </a:t>
            </a:r>
            <a:endParaRPr lang="en-US" dirty="0"/>
          </a:p>
        </p:txBody>
      </p:sp>
      <p:sp>
        <p:nvSpPr>
          <p:cNvPr id="4" name="Slide Number Placeholder 3"/>
          <p:cNvSpPr>
            <a:spLocks noGrp="1"/>
          </p:cNvSpPr>
          <p:nvPr>
            <p:ph type="sldNum" sz="quarter" idx="10"/>
          </p:nvPr>
        </p:nvSpPr>
        <p:spPr/>
        <p:txBody>
          <a:bodyPr/>
          <a:lstStyle/>
          <a:p>
            <a:fld id="{7193CF32-A3D3-0940-B437-666D197ECF36}" type="slidenum">
              <a:rPr lang="en-US" smtClean="0"/>
              <a:t>14</a:t>
            </a:fld>
            <a:endParaRPr lang="en-US"/>
          </a:p>
        </p:txBody>
      </p:sp>
    </p:spTree>
    <p:extLst>
      <p:ext uri="{BB962C8B-B14F-4D97-AF65-F5344CB8AC3E}">
        <p14:creationId xmlns:p14="http://schemas.microsoft.com/office/powerpoint/2010/main" val="14377033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7"/>
          <p:cNvSpPr>
            <a:spLocks noGrp="1" noChangeArrowheads="1"/>
          </p:cNvSpPr>
          <p:nvPr>
            <p:ph type="sldNum"/>
          </p:nvPr>
        </p:nvSpPr>
        <p:spPr>
          <a:ln/>
        </p:spPr>
        <p:txBody>
          <a:bodyPr/>
          <a:lstStyle/>
          <a:p>
            <a:fld id="{C4FF77A2-7E10-4280-8899-BBE6837DB036}" type="slidenum">
              <a:rPr lang="en-US"/>
              <a:pPr/>
              <a:t>15</a:t>
            </a:fld>
            <a:endParaRPr lang="en-US"/>
          </a:p>
        </p:txBody>
      </p:sp>
      <p:sp>
        <p:nvSpPr>
          <p:cNvPr id="115713" name="Rectangle 1"/>
          <p:cNvSpPr txBox="1">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7" name="Notes Placeholder 2"/>
          <p:cNvSpPr>
            <a:spLocks noGrp="1"/>
          </p:cNvSpPr>
          <p:nvPr>
            <p:ph type="body" idx="3"/>
          </p:nvPr>
        </p:nvSpPr>
        <p:spPr>
          <a:xfrm>
            <a:off x="731838" y="4560888"/>
            <a:ext cx="5851525" cy="4319587"/>
          </a:xfrm>
        </p:spPr>
        <p:txBody>
          <a:bodyPr/>
          <a:lstStyle/>
          <a:p>
            <a:pPr marL="171450" indent="-171450">
              <a:buFont typeface="Arial"/>
              <a:buChar char="•"/>
            </a:pPr>
            <a:r>
              <a:rPr lang="en-US" dirty="0"/>
              <a:t>Pathway Commons is a very useful network biology resource and acts as a convenient point of access to biological pathway information collected from public pathway databases.</a:t>
            </a:r>
          </a:p>
          <a:p>
            <a:pPr marL="171450" indent="-171450">
              <a:buFont typeface="Arial"/>
              <a:buChar char="•"/>
            </a:pPr>
            <a:r>
              <a:rPr lang="en-US" dirty="0"/>
              <a:t>You can search, visualize and download pathway and network information.</a:t>
            </a:r>
            <a:endParaRPr 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500">
                <a:solidFill>
                  <a:schemeClr val="tx1"/>
                </a:solidFill>
                <a:latin typeface="Calibri" charset="0"/>
                <a:ea typeface="MS PGothic" charset="0"/>
                <a:cs typeface="MS PGothic" charset="0"/>
              </a:defRPr>
            </a:lvl1pPr>
            <a:lvl2pPr marL="785372" indent="-302066" eaLnBrk="0" hangingPunct="0">
              <a:defRPr sz="2500">
                <a:solidFill>
                  <a:schemeClr val="tx1"/>
                </a:solidFill>
                <a:latin typeface="Calibri" charset="0"/>
                <a:ea typeface="MS PGothic" charset="0"/>
                <a:cs typeface="MS PGothic" charset="0"/>
              </a:defRPr>
            </a:lvl2pPr>
            <a:lvl3pPr marL="1208265" indent="-241653" eaLnBrk="0" hangingPunct="0">
              <a:defRPr sz="2500">
                <a:solidFill>
                  <a:schemeClr val="tx1"/>
                </a:solidFill>
                <a:latin typeface="Calibri" charset="0"/>
                <a:ea typeface="MS PGothic" charset="0"/>
                <a:cs typeface="MS PGothic" charset="0"/>
              </a:defRPr>
            </a:lvl3pPr>
            <a:lvl4pPr marL="1691571" indent="-241653" eaLnBrk="0" hangingPunct="0">
              <a:defRPr sz="2500">
                <a:solidFill>
                  <a:schemeClr val="tx1"/>
                </a:solidFill>
                <a:latin typeface="Calibri" charset="0"/>
                <a:ea typeface="MS PGothic" charset="0"/>
                <a:cs typeface="MS PGothic" charset="0"/>
              </a:defRPr>
            </a:lvl4pPr>
            <a:lvl5pPr marL="2174878" indent="-241653" eaLnBrk="0" hangingPunct="0">
              <a:defRPr sz="2500">
                <a:solidFill>
                  <a:schemeClr val="tx1"/>
                </a:solidFill>
                <a:latin typeface="Calibri" charset="0"/>
                <a:ea typeface="MS PGothic" charset="0"/>
                <a:cs typeface="MS PGothic" charset="0"/>
              </a:defRPr>
            </a:lvl5pPr>
            <a:lvl6pPr marL="2658184" indent="-241653" eaLnBrk="0" fontAlgn="base" hangingPunct="0">
              <a:spcBef>
                <a:spcPct val="0"/>
              </a:spcBef>
              <a:spcAft>
                <a:spcPct val="0"/>
              </a:spcAft>
              <a:defRPr sz="2500">
                <a:solidFill>
                  <a:schemeClr val="tx1"/>
                </a:solidFill>
                <a:latin typeface="Calibri" charset="0"/>
                <a:ea typeface="MS PGothic" charset="0"/>
                <a:cs typeface="MS PGothic" charset="0"/>
              </a:defRPr>
            </a:lvl6pPr>
            <a:lvl7pPr marL="3141490" indent="-241653" eaLnBrk="0" fontAlgn="base" hangingPunct="0">
              <a:spcBef>
                <a:spcPct val="0"/>
              </a:spcBef>
              <a:spcAft>
                <a:spcPct val="0"/>
              </a:spcAft>
              <a:defRPr sz="2500">
                <a:solidFill>
                  <a:schemeClr val="tx1"/>
                </a:solidFill>
                <a:latin typeface="Calibri" charset="0"/>
                <a:ea typeface="MS PGothic" charset="0"/>
                <a:cs typeface="MS PGothic" charset="0"/>
              </a:defRPr>
            </a:lvl7pPr>
            <a:lvl8pPr marL="3624796" indent="-241653" eaLnBrk="0" fontAlgn="base" hangingPunct="0">
              <a:spcBef>
                <a:spcPct val="0"/>
              </a:spcBef>
              <a:spcAft>
                <a:spcPct val="0"/>
              </a:spcAft>
              <a:defRPr sz="2500">
                <a:solidFill>
                  <a:schemeClr val="tx1"/>
                </a:solidFill>
                <a:latin typeface="Calibri" charset="0"/>
                <a:ea typeface="MS PGothic" charset="0"/>
                <a:cs typeface="MS PGothic" charset="0"/>
              </a:defRPr>
            </a:lvl8pPr>
            <a:lvl9pPr marL="4108102" indent="-241653" eaLnBrk="0" fontAlgn="base" hangingPunct="0">
              <a:spcBef>
                <a:spcPct val="0"/>
              </a:spcBef>
              <a:spcAft>
                <a:spcPct val="0"/>
              </a:spcAft>
              <a:defRPr sz="2500">
                <a:solidFill>
                  <a:schemeClr val="tx1"/>
                </a:solidFill>
                <a:latin typeface="Calibri" charset="0"/>
                <a:ea typeface="MS PGothic" charset="0"/>
                <a:cs typeface="MS PGothic" charset="0"/>
              </a:defRPr>
            </a:lvl9pPr>
          </a:lstStyle>
          <a:p>
            <a:pPr eaLnBrk="1" hangingPunct="1"/>
            <a:fld id="{8CE347F8-C36B-D842-9502-454FBB2D4293}" type="slidenum">
              <a:rPr lang="en-GB" sz="1300"/>
              <a:pPr eaLnBrk="1" hangingPunct="1"/>
              <a:t>16</a:t>
            </a:fld>
            <a:endParaRPr lang="en-GB" sz="1300"/>
          </a:p>
        </p:txBody>
      </p:sp>
      <p:sp>
        <p:nvSpPr>
          <p:cNvPr id="102402" name="Rectangle 2"/>
          <p:cNvSpPr>
            <a:spLocks noGrp="1" noRot="1" noChangeAspect="1" noChangeArrowheads="1" noTextEdit="1"/>
          </p:cNvSpPr>
          <p:nvPr>
            <p:ph type="sldImg"/>
          </p:nvPr>
        </p:nvSpPr>
        <p:spPr bwMode="auto">
          <a:xfrm>
            <a:off x="1257300" y="720725"/>
            <a:ext cx="4800600" cy="360045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02403"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dirty="0" smtClean="0">
              <a:latin typeface="Calibri"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7" name="Slide Image Placeholder 1"/>
          <p:cNvSpPr>
            <a:spLocks noGrp="1" noRot="1" noChangeAspect="1"/>
          </p:cNvSpPr>
          <p:nvPr>
            <p:ph type="sldImg"/>
          </p:nvPr>
        </p:nvSpPr>
        <p:spPr bwMode="auto">
          <a:xfrm>
            <a:off x="1257300" y="720725"/>
            <a:ext cx="4800600" cy="360045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167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dirty="0">
                <a:latin typeface="Calibri" charset="0"/>
              </a:rPr>
              <a:t>Cellular networks are most available for the ‘‘super-model’’ organisms:</a:t>
            </a:r>
          </a:p>
          <a:p>
            <a:pPr marL="171450" indent="-171450">
              <a:buFont typeface="Arial"/>
              <a:buChar char="•"/>
            </a:pPr>
            <a:r>
              <a:rPr lang="en-US" dirty="0">
                <a:latin typeface="Calibri" charset="0"/>
              </a:rPr>
              <a:t>In a transcriptional regulatory network, nodes represent transcription factors (circular nodes) or putative DNA regulatory elements (diamond nodes); and edges represent physical binding between the two. </a:t>
            </a:r>
          </a:p>
          <a:p>
            <a:pPr marL="171450" indent="-171450">
              <a:buFont typeface="Arial"/>
              <a:buChar char="•"/>
              <a:defRPr/>
            </a:pPr>
            <a:r>
              <a:rPr lang="en-US" dirty="0">
                <a:latin typeface="Calibri" charset="0"/>
              </a:rPr>
              <a:t>In a virus-host network, square nodes represent viral proteins or round nodes represent host proteins, and edges represent physical interactions between the two. </a:t>
            </a:r>
          </a:p>
          <a:p>
            <a:pPr marL="171450" indent="-171450">
              <a:buFont typeface="Arial"/>
              <a:buChar char="•"/>
              <a:defRPr/>
            </a:pPr>
            <a:r>
              <a:rPr lang="en-US" dirty="0">
                <a:latin typeface="Calibri" charset="0"/>
              </a:rPr>
              <a:t>In a metabolic network, nodes represent enzymes, and edges represent metabolites that are products or substrates of the enzymes. </a:t>
            </a:r>
          </a:p>
          <a:p>
            <a:pPr marL="171450" indent="-171450">
              <a:buFont typeface="Arial"/>
              <a:buChar char="•"/>
            </a:pPr>
            <a:r>
              <a:rPr lang="en-US" dirty="0">
                <a:latin typeface="Calibri" charset="0"/>
              </a:rPr>
              <a:t>In a disease network, nodes represent diseases, and edges represent gene mutations of which are associated with the linked diseases.</a:t>
            </a:r>
          </a:p>
          <a:p>
            <a:pPr marL="171450" indent="-171450">
              <a:buFont typeface="Arial"/>
              <a:buChar char="•"/>
              <a:defRPr/>
            </a:pPr>
            <a:r>
              <a:rPr lang="en-US" dirty="0">
                <a:latin typeface="Calibri" charset="0"/>
              </a:rPr>
              <a:t>The most common and we will talk more about this today is the protein-protein interaction network, nodes represent proteins and edges represent physical interactions.</a:t>
            </a:r>
          </a:p>
        </p:txBody>
      </p:sp>
      <p:sp>
        <p:nvSpPr>
          <p:cNvPr id="1167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500">
                <a:solidFill>
                  <a:schemeClr val="tx1"/>
                </a:solidFill>
                <a:latin typeface="Calibri" charset="0"/>
                <a:ea typeface="MS PGothic" charset="0"/>
                <a:cs typeface="MS PGothic" charset="0"/>
              </a:defRPr>
            </a:lvl1pPr>
            <a:lvl2pPr marL="785372" indent="-302066" eaLnBrk="0" hangingPunct="0">
              <a:defRPr sz="2500">
                <a:solidFill>
                  <a:schemeClr val="tx1"/>
                </a:solidFill>
                <a:latin typeface="Calibri" charset="0"/>
                <a:ea typeface="MS PGothic" charset="0"/>
                <a:cs typeface="MS PGothic" charset="0"/>
              </a:defRPr>
            </a:lvl2pPr>
            <a:lvl3pPr marL="1208265" indent="-241653" eaLnBrk="0" hangingPunct="0">
              <a:defRPr sz="2500">
                <a:solidFill>
                  <a:schemeClr val="tx1"/>
                </a:solidFill>
                <a:latin typeface="Calibri" charset="0"/>
                <a:ea typeface="MS PGothic" charset="0"/>
                <a:cs typeface="MS PGothic" charset="0"/>
              </a:defRPr>
            </a:lvl3pPr>
            <a:lvl4pPr marL="1691571" indent="-241653" eaLnBrk="0" hangingPunct="0">
              <a:defRPr sz="2500">
                <a:solidFill>
                  <a:schemeClr val="tx1"/>
                </a:solidFill>
                <a:latin typeface="Calibri" charset="0"/>
                <a:ea typeface="MS PGothic" charset="0"/>
                <a:cs typeface="MS PGothic" charset="0"/>
              </a:defRPr>
            </a:lvl4pPr>
            <a:lvl5pPr marL="2174878" indent="-241653" eaLnBrk="0" hangingPunct="0">
              <a:defRPr sz="2500">
                <a:solidFill>
                  <a:schemeClr val="tx1"/>
                </a:solidFill>
                <a:latin typeface="Calibri" charset="0"/>
                <a:ea typeface="MS PGothic" charset="0"/>
                <a:cs typeface="MS PGothic" charset="0"/>
              </a:defRPr>
            </a:lvl5pPr>
            <a:lvl6pPr marL="2658184" indent="-241653" eaLnBrk="0" fontAlgn="base" hangingPunct="0">
              <a:spcBef>
                <a:spcPct val="0"/>
              </a:spcBef>
              <a:spcAft>
                <a:spcPct val="0"/>
              </a:spcAft>
              <a:defRPr sz="2500">
                <a:solidFill>
                  <a:schemeClr val="tx1"/>
                </a:solidFill>
                <a:latin typeface="Calibri" charset="0"/>
                <a:ea typeface="MS PGothic" charset="0"/>
                <a:cs typeface="MS PGothic" charset="0"/>
              </a:defRPr>
            </a:lvl6pPr>
            <a:lvl7pPr marL="3141490" indent="-241653" eaLnBrk="0" fontAlgn="base" hangingPunct="0">
              <a:spcBef>
                <a:spcPct val="0"/>
              </a:spcBef>
              <a:spcAft>
                <a:spcPct val="0"/>
              </a:spcAft>
              <a:defRPr sz="2500">
                <a:solidFill>
                  <a:schemeClr val="tx1"/>
                </a:solidFill>
                <a:latin typeface="Calibri" charset="0"/>
                <a:ea typeface="MS PGothic" charset="0"/>
                <a:cs typeface="MS PGothic" charset="0"/>
              </a:defRPr>
            </a:lvl7pPr>
            <a:lvl8pPr marL="3624796" indent="-241653" eaLnBrk="0" fontAlgn="base" hangingPunct="0">
              <a:spcBef>
                <a:spcPct val="0"/>
              </a:spcBef>
              <a:spcAft>
                <a:spcPct val="0"/>
              </a:spcAft>
              <a:defRPr sz="2500">
                <a:solidFill>
                  <a:schemeClr val="tx1"/>
                </a:solidFill>
                <a:latin typeface="Calibri" charset="0"/>
                <a:ea typeface="MS PGothic" charset="0"/>
                <a:cs typeface="MS PGothic" charset="0"/>
              </a:defRPr>
            </a:lvl8pPr>
            <a:lvl9pPr marL="4108102" indent="-241653" eaLnBrk="0" fontAlgn="base" hangingPunct="0">
              <a:spcBef>
                <a:spcPct val="0"/>
              </a:spcBef>
              <a:spcAft>
                <a:spcPct val="0"/>
              </a:spcAft>
              <a:defRPr sz="2500">
                <a:solidFill>
                  <a:schemeClr val="tx1"/>
                </a:solidFill>
                <a:latin typeface="Calibri" charset="0"/>
                <a:ea typeface="MS PGothic" charset="0"/>
                <a:cs typeface="MS PGothic" charset="0"/>
              </a:defRPr>
            </a:lvl9pPr>
          </a:lstStyle>
          <a:p>
            <a:pPr eaLnBrk="1" hangingPunct="1"/>
            <a:fld id="{2FA7CB50-1E5E-094D-BA59-03EDEC483DA0}" type="slidenum">
              <a:rPr lang="en-US" sz="1300"/>
              <a:pPr eaLnBrk="1" hangingPunct="1"/>
              <a:t>17</a:t>
            </a:fld>
            <a:endParaRPr lang="en-US" sz="130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7"/>
          <p:cNvSpPr>
            <a:spLocks noGrp="1" noChangeArrowheads="1"/>
          </p:cNvSpPr>
          <p:nvPr>
            <p:ph type="sldNum"/>
          </p:nvPr>
        </p:nvSpPr>
        <p:spPr>
          <a:ln/>
        </p:spPr>
        <p:txBody>
          <a:bodyPr/>
          <a:lstStyle/>
          <a:p>
            <a:fld id="{F58BF2DD-D207-414E-B124-09705F7E57CA}" type="slidenum">
              <a:rPr lang="en-US"/>
              <a:pPr/>
              <a:t>18</a:t>
            </a:fld>
            <a:endParaRPr lang="en-US"/>
          </a:p>
        </p:txBody>
      </p:sp>
      <p:sp>
        <p:nvSpPr>
          <p:cNvPr id="131073" name="Rectangle 1"/>
          <p:cNvSpPr txBox="1">
            <a:spLocks noGrp="1" noRot="1" noChangeAspect="1" noChangeArrowheads="1"/>
          </p:cNvSpPr>
          <p:nvPr>
            <p:ph type="sldImg"/>
          </p:nvPr>
        </p:nvSpPr>
        <p:spPr bwMode="auto">
          <a:xfrm>
            <a:off x="1373188" y="763588"/>
            <a:ext cx="5024437" cy="3770312"/>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 name="Notes Placeholder 2"/>
          <p:cNvSpPr txBox="1">
            <a:spLocks/>
          </p:cNvSpPr>
          <p:nvPr/>
        </p:nvSpPr>
        <p:spPr bwMode="auto">
          <a:xfrm>
            <a:off x="731838" y="4560888"/>
            <a:ext cx="5851525" cy="431958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6661" tIns="48331" rIns="96661" bIns="48331" numCol="1" rtlCol="0" anchor="t" anchorCtr="0" compatLnSpc="1">
            <a:prstTxWarp prst="textNoShape">
              <a:avLst/>
            </a:prstTxWarp>
            <a:normAutofit/>
          </a:bodyPr>
          <a:lstStyle>
            <a:lvl1pPr algn="l" rtl="0" eaLnBrk="0" fontAlgn="base" hangingPunct="0">
              <a:spcBef>
                <a:spcPct val="30000"/>
              </a:spcBef>
              <a:spcAft>
                <a:spcPct val="0"/>
              </a:spcAft>
              <a:defRPr sz="1200" kern="1200">
                <a:solidFill>
                  <a:schemeClr val="tx1"/>
                </a:solidFill>
                <a:latin typeface="+mn-lt"/>
                <a:ea typeface="ＭＳ Ｐゴシック" pitchFamily="-28" charset="-128"/>
                <a:cs typeface="ＭＳ Ｐゴシック" pitchFamily="-28" charset="-128"/>
              </a:defRPr>
            </a:lvl1pPr>
            <a:lvl2pPr marL="457200" algn="l" rtl="0" eaLnBrk="0" fontAlgn="base" hangingPunct="0">
              <a:spcBef>
                <a:spcPct val="30000"/>
              </a:spcBef>
              <a:spcAft>
                <a:spcPct val="0"/>
              </a:spcAft>
              <a:defRPr sz="1200" kern="1200">
                <a:solidFill>
                  <a:schemeClr val="tx1"/>
                </a:solidFill>
                <a:latin typeface="+mn-lt"/>
                <a:ea typeface="ＭＳ Ｐゴシック" pitchFamily="-28" charset="-128"/>
                <a:cs typeface="+mn-cs"/>
              </a:defRPr>
            </a:lvl2pPr>
            <a:lvl3pPr marL="914400" algn="l" rtl="0" eaLnBrk="0" fontAlgn="base" hangingPunct="0">
              <a:spcBef>
                <a:spcPct val="30000"/>
              </a:spcBef>
              <a:spcAft>
                <a:spcPct val="0"/>
              </a:spcAft>
              <a:defRPr sz="1200" kern="1200">
                <a:solidFill>
                  <a:schemeClr val="tx1"/>
                </a:solidFill>
                <a:latin typeface="+mn-lt"/>
                <a:ea typeface="ＭＳ Ｐゴシック" pitchFamily="-28" charset="-128"/>
                <a:cs typeface="+mn-cs"/>
              </a:defRPr>
            </a:lvl3pPr>
            <a:lvl4pPr marL="1371600" algn="l" rtl="0" eaLnBrk="0" fontAlgn="base" hangingPunct="0">
              <a:spcBef>
                <a:spcPct val="30000"/>
              </a:spcBef>
              <a:spcAft>
                <a:spcPct val="0"/>
              </a:spcAft>
              <a:defRPr sz="1200" kern="1200">
                <a:solidFill>
                  <a:schemeClr val="tx1"/>
                </a:solidFill>
                <a:latin typeface="+mn-lt"/>
                <a:ea typeface="ＭＳ Ｐゴシック" pitchFamily="-28" charset="-128"/>
                <a:cs typeface="+mn-cs"/>
              </a:defRPr>
            </a:lvl4pPr>
            <a:lvl5pPr marL="1828800" algn="l" rtl="0" eaLnBrk="0" fontAlgn="base" hangingPunct="0">
              <a:spcBef>
                <a:spcPct val="30000"/>
              </a:spcBef>
              <a:spcAft>
                <a:spcPct val="0"/>
              </a:spcAft>
              <a:defRPr sz="1200" kern="1200">
                <a:solidFill>
                  <a:schemeClr val="tx1"/>
                </a:solidFill>
                <a:latin typeface="+mn-lt"/>
                <a:ea typeface="ＭＳ Ｐゴシック" pitchFamily="-28"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a:lstStyle>
          <a:p>
            <a:pPr marL="171450" indent="-171450">
              <a:buFont typeface="Arial"/>
              <a:buChar char="•"/>
            </a:pPr>
            <a:r>
              <a:rPr lang="en-US" dirty="0"/>
              <a:t>Large scale identification of PPIs generated hundreds of thousands interactions, which were collected together in specialized biological databases that are continuously updated in order to provide complete </a:t>
            </a:r>
            <a:r>
              <a:rPr lang="en-US" dirty="0" err="1"/>
              <a:t>interactomes</a:t>
            </a:r>
            <a:r>
              <a:rPr lang="en-US" dirty="0"/>
              <a:t>.</a:t>
            </a:r>
          </a:p>
          <a:p>
            <a:pPr marL="171450" indent="-171450">
              <a:buFont typeface="Arial"/>
              <a:buChar char="•"/>
            </a:pPr>
            <a:r>
              <a:rPr lang="en-US" dirty="0"/>
              <a:t>Differ based upon species coverage, types of interactions they describe, level of detail in the interactions.</a:t>
            </a:r>
          </a:p>
          <a:p>
            <a:endParaRPr 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7300" y="720725"/>
            <a:ext cx="4800600" cy="3600450"/>
          </a:xfrm>
        </p:spPr>
      </p:sp>
      <p:sp>
        <p:nvSpPr>
          <p:cNvPr id="3" name="Notes Placeholder 2"/>
          <p:cNvSpPr>
            <a:spLocks noGrp="1"/>
          </p:cNvSpPr>
          <p:nvPr>
            <p:ph type="body" idx="1"/>
          </p:nvPr>
        </p:nvSpPr>
        <p:spPr/>
        <p:txBody>
          <a:bodyPr/>
          <a:lstStyle/>
          <a:p>
            <a:pPr marL="171450" indent="-171450">
              <a:buFont typeface="Arial"/>
              <a:buChar char="•"/>
            </a:pPr>
            <a:r>
              <a:rPr lang="en-US" dirty="0" smtClean="0"/>
              <a:t>Just showing a screenshot of the search for TP53 in </a:t>
            </a:r>
            <a:r>
              <a:rPr lang="en-US" dirty="0" err="1" smtClean="0"/>
              <a:t>IntAct</a:t>
            </a:r>
            <a:r>
              <a:rPr lang="en-US" dirty="0" smtClean="0"/>
              <a:t>.</a:t>
            </a:r>
          </a:p>
          <a:p>
            <a:pPr marL="171450" indent="-171450">
              <a:buFont typeface="Arial"/>
              <a:buChar char="•"/>
            </a:pPr>
            <a:r>
              <a:rPr lang="en-US" dirty="0" smtClean="0"/>
              <a:t>Typical table</a:t>
            </a:r>
            <a:r>
              <a:rPr lang="en-US" baseline="0" dirty="0" smtClean="0"/>
              <a:t> of results describing the interactions.</a:t>
            </a:r>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F3969550-FBCF-404B-9FAA-7B1DCDF2C4FF}" type="slidenum">
              <a:rPr lang="en-US" smtClean="0"/>
              <a:pPr>
                <a:defRPr/>
              </a:pPr>
              <a:t>19</a:t>
            </a:fld>
            <a:endParaRPr lang="en-US"/>
          </a:p>
        </p:txBody>
      </p:sp>
    </p:spTree>
    <p:extLst>
      <p:ext uri="{BB962C8B-B14F-4D97-AF65-F5344CB8AC3E}">
        <p14:creationId xmlns:p14="http://schemas.microsoft.com/office/powerpoint/2010/main" val="9136933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7300" y="720725"/>
            <a:ext cx="4800600" cy="360045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3969550-FBCF-404B-9FAA-7B1DCDF2C4FF}" type="slidenum">
              <a:rPr lang="en-US" smtClean="0"/>
              <a:pPr>
                <a:defRPr/>
              </a:pPr>
              <a:t>2</a:t>
            </a:fld>
            <a:endParaRPr lang="en-US"/>
          </a:p>
        </p:txBody>
      </p:sp>
    </p:spTree>
    <p:extLst>
      <p:ext uri="{BB962C8B-B14F-4D97-AF65-F5344CB8AC3E}">
        <p14:creationId xmlns:p14="http://schemas.microsoft.com/office/powerpoint/2010/main" val="366579710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Slide Image Placeholder 1"/>
          <p:cNvSpPr>
            <a:spLocks noGrp="1" noRot="1" noChangeAspect="1"/>
          </p:cNvSpPr>
          <p:nvPr>
            <p:ph type="sldImg"/>
          </p:nvPr>
        </p:nvSpPr>
        <p:spPr bwMode="auto">
          <a:xfrm>
            <a:off x="1257300" y="720725"/>
            <a:ext cx="4800600" cy="360045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5017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r>
              <a:rPr lang="en-US" dirty="0" smtClean="0">
                <a:latin typeface="Arial" charset="0"/>
              </a:rPr>
              <a:t>To complement the tools I just talked about there are a wide variety of graph data representations available. The most popular are:</a:t>
            </a:r>
          </a:p>
          <a:p>
            <a:r>
              <a:rPr lang="en-US" dirty="0" smtClean="0">
                <a:latin typeface="Arial" charset="0"/>
              </a:rPr>
              <a:t>PSI MITAB – representing interaction data* (*infer interactions from the complexes and reactions).</a:t>
            </a:r>
          </a:p>
          <a:p>
            <a:r>
              <a:rPr lang="en-US" dirty="0" smtClean="0">
                <a:latin typeface="Arial" charset="0"/>
              </a:rPr>
              <a:t>SBML – representing models of biochemical pathways, reactions and networks.</a:t>
            </a:r>
          </a:p>
          <a:p>
            <a:r>
              <a:rPr lang="en-US" dirty="0" err="1" smtClean="0">
                <a:latin typeface="Arial" charset="0"/>
              </a:rPr>
              <a:t>BioPAX</a:t>
            </a:r>
            <a:r>
              <a:rPr lang="en-US" dirty="0" smtClean="0">
                <a:latin typeface="Arial" charset="0"/>
              </a:rPr>
              <a:t> – used for representing pathway and network data.</a:t>
            </a:r>
          </a:p>
          <a:p>
            <a:r>
              <a:rPr lang="en-US" dirty="0" smtClean="0">
                <a:latin typeface="Arial" charset="0"/>
              </a:rPr>
              <a:t>SBGN – representing a graphical view of biological pathways and networks.</a:t>
            </a:r>
          </a:p>
          <a:p>
            <a:endParaRPr lang="en-US" dirty="0" smtClean="0">
              <a:latin typeface="Arial" charset="0"/>
            </a:endParaRPr>
          </a:p>
          <a:p>
            <a:endParaRPr lang="en-US" dirty="0">
              <a:latin typeface="Calibri" charset="0"/>
            </a:endParaRPr>
          </a:p>
        </p:txBody>
      </p:sp>
      <p:sp>
        <p:nvSpPr>
          <p:cNvPr id="5017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500">
                <a:solidFill>
                  <a:schemeClr val="tx1"/>
                </a:solidFill>
                <a:latin typeface="Calibri" charset="0"/>
                <a:ea typeface="MS PGothic" charset="0"/>
                <a:cs typeface="MS PGothic" charset="0"/>
              </a:defRPr>
            </a:lvl1pPr>
            <a:lvl2pPr marL="785372" indent="-302066" eaLnBrk="0" hangingPunct="0">
              <a:defRPr sz="2500">
                <a:solidFill>
                  <a:schemeClr val="tx1"/>
                </a:solidFill>
                <a:latin typeface="Calibri" charset="0"/>
                <a:ea typeface="MS PGothic" charset="0"/>
                <a:cs typeface="MS PGothic" charset="0"/>
              </a:defRPr>
            </a:lvl2pPr>
            <a:lvl3pPr marL="1208265" indent="-241653" eaLnBrk="0" hangingPunct="0">
              <a:defRPr sz="2500">
                <a:solidFill>
                  <a:schemeClr val="tx1"/>
                </a:solidFill>
                <a:latin typeface="Calibri" charset="0"/>
                <a:ea typeface="MS PGothic" charset="0"/>
                <a:cs typeface="MS PGothic" charset="0"/>
              </a:defRPr>
            </a:lvl3pPr>
            <a:lvl4pPr marL="1691571" indent="-241653" eaLnBrk="0" hangingPunct="0">
              <a:defRPr sz="2500">
                <a:solidFill>
                  <a:schemeClr val="tx1"/>
                </a:solidFill>
                <a:latin typeface="Calibri" charset="0"/>
                <a:ea typeface="MS PGothic" charset="0"/>
                <a:cs typeface="MS PGothic" charset="0"/>
              </a:defRPr>
            </a:lvl4pPr>
            <a:lvl5pPr marL="2174878" indent="-241653" eaLnBrk="0" hangingPunct="0">
              <a:defRPr sz="2500">
                <a:solidFill>
                  <a:schemeClr val="tx1"/>
                </a:solidFill>
                <a:latin typeface="Calibri" charset="0"/>
                <a:ea typeface="MS PGothic" charset="0"/>
                <a:cs typeface="MS PGothic" charset="0"/>
              </a:defRPr>
            </a:lvl5pPr>
            <a:lvl6pPr marL="2658184" indent="-241653" eaLnBrk="0" fontAlgn="base" hangingPunct="0">
              <a:spcBef>
                <a:spcPct val="0"/>
              </a:spcBef>
              <a:spcAft>
                <a:spcPct val="0"/>
              </a:spcAft>
              <a:defRPr sz="2500">
                <a:solidFill>
                  <a:schemeClr val="tx1"/>
                </a:solidFill>
                <a:latin typeface="Calibri" charset="0"/>
                <a:ea typeface="MS PGothic" charset="0"/>
                <a:cs typeface="MS PGothic" charset="0"/>
              </a:defRPr>
            </a:lvl6pPr>
            <a:lvl7pPr marL="3141490" indent="-241653" eaLnBrk="0" fontAlgn="base" hangingPunct="0">
              <a:spcBef>
                <a:spcPct val="0"/>
              </a:spcBef>
              <a:spcAft>
                <a:spcPct val="0"/>
              </a:spcAft>
              <a:defRPr sz="2500">
                <a:solidFill>
                  <a:schemeClr val="tx1"/>
                </a:solidFill>
                <a:latin typeface="Calibri" charset="0"/>
                <a:ea typeface="MS PGothic" charset="0"/>
                <a:cs typeface="MS PGothic" charset="0"/>
              </a:defRPr>
            </a:lvl7pPr>
            <a:lvl8pPr marL="3624796" indent="-241653" eaLnBrk="0" fontAlgn="base" hangingPunct="0">
              <a:spcBef>
                <a:spcPct val="0"/>
              </a:spcBef>
              <a:spcAft>
                <a:spcPct val="0"/>
              </a:spcAft>
              <a:defRPr sz="2500">
                <a:solidFill>
                  <a:schemeClr val="tx1"/>
                </a:solidFill>
                <a:latin typeface="Calibri" charset="0"/>
                <a:ea typeface="MS PGothic" charset="0"/>
                <a:cs typeface="MS PGothic" charset="0"/>
              </a:defRPr>
            </a:lvl8pPr>
            <a:lvl9pPr marL="4108102" indent="-241653" eaLnBrk="0" fontAlgn="base" hangingPunct="0">
              <a:spcBef>
                <a:spcPct val="0"/>
              </a:spcBef>
              <a:spcAft>
                <a:spcPct val="0"/>
              </a:spcAft>
              <a:defRPr sz="2500">
                <a:solidFill>
                  <a:schemeClr val="tx1"/>
                </a:solidFill>
                <a:latin typeface="Calibri" charset="0"/>
                <a:ea typeface="MS PGothic" charset="0"/>
                <a:cs typeface="MS PGothic" charset="0"/>
              </a:defRPr>
            </a:lvl9pPr>
          </a:lstStyle>
          <a:p>
            <a:pPr eaLnBrk="1" hangingPunct="1"/>
            <a:fld id="{99B36852-A01F-954F-90C9-0EC03FBF8282}" type="slidenum">
              <a:rPr lang="en-US" sz="1300"/>
              <a:pPr eaLnBrk="1" hangingPunct="1"/>
              <a:t>20</a:t>
            </a:fld>
            <a:endParaRPr lang="en-US" sz="130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7300" y="720725"/>
            <a:ext cx="4800600" cy="3600450"/>
          </a:xfrm>
        </p:spPr>
      </p:sp>
      <p:sp>
        <p:nvSpPr>
          <p:cNvPr id="3" name="Notes Placeholder 2"/>
          <p:cNvSpPr>
            <a:spLocks noGrp="1"/>
          </p:cNvSpPr>
          <p:nvPr>
            <p:ph type="body" idx="1"/>
          </p:nvPr>
        </p:nvSpPr>
        <p:spPr/>
        <p:txBody>
          <a:bodyPr/>
          <a:lstStyle/>
          <a:p>
            <a:pPr marL="171450" indent="-171450">
              <a:buFont typeface="Arial"/>
              <a:buChar char="•"/>
            </a:pPr>
            <a:r>
              <a:rPr lang="en-US" dirty="0" smtClean="0"/>
              <a:t>Before, I introduce you</a:t>
            </a:r>
            <a:r>
              <a:rPr lang="en-US" baseline="0" dirty="0" smtClean="0"/>
              <a:t> to the different approaches to data analysis, I should introduce you to some of the tools:</a:t>
            </a:r>
          </a:p>
          <a:p>
            <a:pPr marL="171450" indent="-171450">
              <a:buFont typeface="Arial"/>
              <a:buChar char="•"/>
            </a:pPr>
            <a:r>
              <a:rPr lang="en-US" dirty="0" err="1" smtClean="0"/>
              <a:t>Visant</a:t>
            </a:r>
            <a:r>
              <a:rPr lang="en-US" dirty="0" smtClean="0"/>
              <a:t> is a</a:t>
            </a:r>
            <a:r>
              <a:rPr lang="en-US" baseline="0" dirty="0" smtClean="0"/>
              <a:t> </a:t>
            </a:r>
            <a:r>
              <a:rPr lang="en-US" dirty="0" smtClean="0"/>
              <a:t>tool for visualization and manipulation of metabolic interaction networks. It builds</a:t>
            </a:r>
            <a:r>
              <a:rPr lang="en-US" baseline="0" dirty="0" smtClean="0"/>
              <a:t> </a:t>
            </a:r>
            <a:r>
              <a:rPr lang="en-US" dirty="0" smtClean="0"/>
              <a:t>data-rich graphical representations that are color-coded for gene function and</a:t>
            </a:r>
            <a:r>
              <a:rPr lang="en-US" baseline="0" dirty="0" smtClean="0"/>
              <a:t> </a:t>
            </a:r>
            <a:r>
              <a:rPr lang="en-US" dirty="0" smtClean="0"/>
              <a:t>experimental interaction data. </a:t>
            </a:r>
          </a:p>
          <a:p>
            <a:pPr marL="171450" indent="-171450">
              <a:buFont typeface="Arial"/>
              <a:buChar char="•"/>
            </a:pPr>
            <a:r>
              <a:rPr lang="en-US" dirty="0" err="1" smtClean="0"/>
              <a:t>Navigotor</a:t>
            </a:r>
            <a:r>
              <a:rPr lang="en-US" dirty="0" smtClean="0"/>
              <a:t> is a powerful graphing application for the 2D and 3D visualization of biological networks. It includes a rich suite of visual mark-up tools, fast and scalable layout algorithms and is useful in the visualization of large graphs. </a:t>
            </a:r>
          </a:p>
          <a:p>
            <a:pPr marL="171450" indent="-171450">
              <a:buFont typeface="Arial"/>
              <a:buChar char="•"/>
            </a:pPr>
            <a:r>
              <a:rPr lang="en-US" dirty="0" err="1" smtClean="0"/>
              <a:t>Cytoscape</a:t>
            </a:r>
            <a:r>
              <a:rPr lang="en-US" dirty="0" smtClean="0"/>
              <a:t> is an open source software platform for visualizing complex networks and integrating these with any type of attribute data. This is by far the most popular</a:t>
            </a:r>
            <a:r>
              <a:rPr lang="en-US" baseline="0" dirty="0" smtClean="0"/>
              <a:t> in bioinformatics.</a:t>
            </a:r>
            <a:endParaRPr lang="en-US" dirty="0" smtClean="0"/>
          </a:p>
        </p:txBody>
      </p:sp>
      <p:sp>
        <p:nvSpPr>
          <p:cNvPr id="4" name="Slide Number Placeholder 3"/>
          <p:cNvSpPr>
            <a:spLocks noGrp="1"/>
          </p:cNvSpPr>
          <p:nvPr>
            <p:ph type="sldNum" sz="quarter" idx="10"/>
          </p:nvPr>
        </p:nvSpPr>
        <p:spPr/>
        <p:txBody>
          <a:bodyPr/>
          <a:lstStyle/>
          <a:p>
            <a:pPr>
              <a:defRPr/>
            </a:pPr>
            <a:fld id="{7A585B29-D83B-B84F-A4A3-D5E889D74E27}" type="slidenum">
              <a:rPr lang="en-US" smtClean="0"/>
              <a:pPr>
                <a:defRPr/>
              </a:pPr>
              <a:t>21</a:t>
            </a:fld>
            <a:endParaRPr lang="en-US"/>
          </a:p>
        </p:txBody>
      </p:sp>
    </p:spTree>
    <p:extLst>
      <p:ext uri="{BB962C8B-B14F-4D97-AF65-F5344CB8AC3E}">
        <p14:creationId xmlns:p14="http://schemas.microsoft.com/office/powerpoint/2010/main" val="247352607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7300" y="720725"/>
            <a:ext cx="4800600" cy="3600450"/>
          </a:xfrm>
        </p:spPr>
      </p:sp>
      <p:sp>
        <p:nvSpPr>
          <p:cNvPr id="3" name="Notes Placeholder 2"/>
          <p:cNvSpPr>
            <a:spLocks noGrp="1"/>
          </p:cNvSpPr>
          <p:nvPr>
            <p:ph type="body" idx="1"/>
          </p:nvPr>
        </p:nvSpPr>
        <p:spPr/>
        <p:txBody>
          <a:bodyPr/>
          <a:lstStyle/>
          <a:p>
            <a:pPr marL="171450" indent="-171450">
              <a:buFont typeface="Arial"/>
              <a:buChar char="•"/>
            </a:pPr>
            <a:r>
              <a:rPr lang="en-US" dirty="0" smtClean="0"/>
              <a:t>Several</a:t>
            </a:r>
            <a:r>
              <a:rPr lang="en-US" baseline="0" dirty="0" smtClean="0"/>
              <a:t> years ago, </a:t>
            </a:r>
            <a:r>
              <a:rPr lang="en-US" baseline="0" dirty="0" err="1" smtClean="0"/>
              <a:t>Khatri</a:t>
            </a:r>
            <a:r>
              <a:rPr lang="en-US" baseline="0" dirty="0" smtClean="0"/>
              <a:t> et al generated all pathway-based data analysis approaches into three generations in a review paper published in </a:t>
            </a:r>
            <a:r>
              <a:rPr lang="en-US" baseline="0" dirty="0" err="1" smtClean="0"/>
              <a:t>PLoS</a:t>
            </a:r>
            <a:r>
              <a:rPr lang="en-US" baseline="0" dirty="0" smtClean="0"/>
              <a:t> Computational </a:t>
            </a:r>
            <a:r>
              <a:rPr lang="en-US" baseline="0" dirty="0" smtClean="0"/>
              <a:t>Biology: </a:t>
            </a:r>
          </a:p>
          <a:p>
            <a:pPr marL="628650" lvl="1" indent="-171450">
              <a:buFont typeface="Arial"/>
              <a:buChar char="•"/>
            </a:pPr>
            <a:r>
              <a:rPr lang="is-IS" dirty="0" smtClean="0"/>
              <a:t>a </a:t>
            </a:r>
            <a:r>
              <a:rPr lang="is-IS" dirty="0"/>
              <a:t>pathway database is the foundation for performing pathway-based data analysis.</a:t>
            </a:r>
            <a:endParaRPr lang="en-US" baseline="0" dirty="0" smtClean="0"/>
          </a:p>
          <a:p>
            <a:pPr marL="628650" lvl="1" indent="-171450">
              <a:buFont typeface="Arial"/>
              <a:buChar char="•"/>
            </a:pPr>
            <a:r>
              <a:rPr lang="en-US" baseline="0" dirty="0" smtClean="0"/>
              <a:t>first generation </a:t>
            </a:r>
            <a:r>
              <a:rPr lang="en-US" baseline="0" dirty="0" smtClean="0"/>
              <a:t>over-</a:t>
            </a:r>
            <a:r>
              <a:rPr lang="en-US" baseline="0" dirty="0" err="1" smtClean="0"/>
              <a:t>repreasentation</a:t>
            </a:r>
            <a:r>
              <a:rPr lang="en-US" baseline="0" dirty="0" smtClean="0"/>
              <a:t> analysis for enrichment </a:t>
            </a:r>
            <a:r>
              <a:rPr lang="en-US" baseline="0" dirty="0" smtClean="0"/>
              <a:t>analysis</a:t>
            </a:r>
          </a:p>
          <a:p>
            <a:pPr marL="628650" lvl="1" indent="-171450">
              <a:buFont typeface="Arial"/>
              <a:buChar char="•"/>
            </a:pPr>
            <a:r>
              <a:rPr lang="en-US" baseline="0" dirty="0" smtClean="0"/>
              <a:t>second </a:t>
            </a:r>
            <a:r>
              <a:rPr lang="en-US" baseline="0" dirty="0" smtClean="0"/>
              <a:t>generation functional class scoring (FCS) using gene-level statistic. The most popular approach in the second generation is called GSEA developed by the broad institute. The third generation takes use of pathway topological structures, </a:t>
            </a:r>
            <a:r>
              <a:rPr lang="en-US" baseline="0" dirty="0" smtClean="0"/>
              <a:t>including</a:t>
            </a:r>
          </a:p>
          <a:p>
            <a:pPr marL="628650" lvl="1" indent="-171450">
              <a:buFont typeface="Arial"/>
              <a:buChar char="•"/>
            </a:pPr>
            <a:r>
              <a:rPr lang="is-IS" baseline="0" dirty="0" smtClean="0"/>
              <a:t>third </a:t>
            </a:r>
            <a:r>
              <a:rPr lang="is-IS" baseline="0" dirty="0" smtClean="0"/>
              <a:t>generation approaches called SPIA developed by a group in Wayne State University here in Detroit. </a:t>
            </a:r>
          </a:p>
          <a:p>
            <a:pPr marL="171450" indent="-171450">
              <a:buFont typeface="Arial"/>
              <a:buChar char="•"/>
            </a:pPr>
            <a:r>
              <a:rPr lang="is-IS" baseline="0" dirty="0" smtClean="0"/>
              <a:t>Now subsitute pathway for network. </a:t>
            </a:r>
            <a:r>
              <a:rPr lang="is-IS" dirty="0" smtClean="0"/>
              <a:t>Sometimes the same algorithms, other times different approaches and also different data sets.</a:t>
            </a:r>
            <a:endParaRPr lang="en-US" dirty="0"/>
          </a:p>
        </p:txBody>
      </p:sp>
      <p:sp>
        <p:nvSpPr>
          <p:cNvPr id="4" name="Slide Number Placeholder 3"/>
          <p:cNvSpPr>
            <a:spLocks noGrp="1"/>
          </p:cNvSpPr>
          <p:nvPr>
            <p:ph type="sldNum" sz="quarter" idx="10"/>
          </p:nvPr>
        </p:nvSpPr>
        <p:spPr/>
        <p:txBody>
          <a:bodyPr/>
          <a:lstStyle/>
          <a:p>
            <a:fld id="{7193CF32-A3D3-0940-B437-666D197ECF36}" type="slidenum">
              <a:rPr lang="en-US" smtClean="0"/>
              <a:t>22</a:t>
            </a:fld>
            <a:endParaRPr lang="en-US"/>
          </a:p>
        </p:txBody>
      </p:sp>
    </p:spTree>
    <p:extLst>
      <p:ext uri="{BB962C8B-B14F-4D97-AF65-F5344CB8AC3E}">
        <p14:creationId xmlns:p14="http://schemas.microsoft.com/office/powerpoint/2010/main" val="143207715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7300" y="720725"/>
            <a:ext cx="4800600" cy="3600450"/>
          </a:xfrm>
        </p:spPr>
      </p:sp>
      <p:sp>
        <p:nvSpPr>
          <p:cNvPr id="3" name="Notes Placeholder 2"/>
          <p:cNvSpPr>
            <a:spLocks noGrp="1"/>
          </p:cNvSpPr>
          <p:nvPr>
            <p:ph type="body" idx="1"/>
          </p:nvPr>
        </p:nvSpPr>
        <p:spPr/>
        <p:txBody>
          <a:bodyPr/>
          <a:lstStyle/>
          <a:p>
            <a:pPr marL="171450" indent="-171450">
              <a:buFont typeface="Arial"/>
              <a:buChar char="•"/>
            </a:pPr>
            <a:r>
              <a:rPr lang="en-US" dirty="0" err="1" smtClean="0"/>
              <a:t>Juri</a:t>
            </a:r>
            <a:r>
              <a:rPr lang="en-US" dirty="0" smtClean="0"/>
              <a:t> who talked to you yesterday, wrote a paper describing these approaches with consideration to different use cases.</a:t>
            </a:r>
            <a:endParaRPr lang="en-US" dirty="0"/>
          </a:p>
        </p:txBody>
      </p:sp>
      <p:sp>
        <p:nvSpPr>
          <p:cNvPr id="4" name="Slide Number Placeholder 3"/>
          <p:cNvSpPr>
            <a:spLocks noGrp="1"/>
          </p:cNvSpPr>
          <p:nvPr>
            <p:ph type="sldNum" sz="quarter" idx="10"/>
          </p:nvPr>
        </p:nvSpPr>
        <p:spPr/>
        <p:txBody>
          <a:bodyPr/>
          <a:lstStyle/>
          <a:p>
            <a:pPr>
              <a:defRPr/>
            </a:pPr>
            <a:fld id="{F3969550-FBCF-404B-9FAA-7B1DCDF2C4FF}" type="slidenum">
              <a:rPr lang="en-US" smtClean="0"/>
              <a:pPr>
                <a:defRPr/>
              </a:pPr>
              <a:t>23</a:t>
            </a:fld>
            <a:endParaRPr lang="en-US"/>
          </a:p>
        </p:txBody>
      </p:sp>
    </p:spTree>
    <p:extLst>
      <p:ext uri="{BB962C8B-B14F-4D97-AF65-F5344CB8AC3E}">
        <p14:creationId xmlns:p14="http://schemas.microsoft.com/office/powerpoint/2010/main" val="277579336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7300" y="720725"/>
            <a:ext cx="4800600" cy="3600450"/>
          </a:xfrm>
        </p:spPr>
      </p:sp>
      <p:sp>
        <p:nvSpPr>
          <p:cNvPr id="3" name="Notes Placeholder 2"/>
          <p:cNvSpPr>
            <a:spLocks noGrp="1"/>
          </p:cNvSpPr>
          <p:nvPr>
            <p:ph type="body" idx="1"/>
          </p:nvPr>
        </p:nvSpPr>
        <p:spPr/>
        <p:txBody>
          <a:bodyPr/>
          <a:lstStyle/>
          <a:p>
            <a:pPr marL="171450" indent="-171450">
              <a:buFont typeface="Arial"/>
              <a:buChar char="•"/>
            </a:pPr>
            <a:r>
              <a:rPr lang="en-US" dirty="0" smtClean="0"/>
              <a:t>By employing network-based approaches, we can address these</a:t>
            </a:r>
            <a:r>
              <a:rPr lang="en-US" baseline="0" dirty="0" smtClean="0"/>
              <a:t> two issues in pathway-based </a:t>
            </a:r>
            <a:r>
              <a:rPr lang="en-US" baseline="0" dirty="0" smtClean="0"/>
              <a:t>analysis.</a:t>
            </a:r>
          </a:p>
          <a:p>
            <a:pPr marL="171450" indent="-171450">
              <a:buFont typeface="Arial"/>
              <a:buChar char="•"/>
            </a:pPr>
            <a:r>
              <a:rPr lang="en-US" baseline="0" dirty="0" smtClean="0"/>
              <a:t>By </a:t>
            </a:r>
            <a:r>
              <a:rPr lang="en-US" baseline="0" dirty="0" smtClean="0"/>
              <a:t>listing proteins or genes only </a:t>
            </a:r>
            <a:r>
              <a:rPr lang="en-US" baseline="0" dirty="0" err="1" smtClean="0"/>
              <a:t>onces</a:t>
            </a:r>
            <a:r>
              <a:rPr lang="en-US" baseline="0" dirty="0" smtClean="0"/>
              <a:t> in the network, we can view shared genes/proteins for cross-talked pathways. </a:t>
            </a:r>
            <a:endParaRPr lang="en-US" baseline="0" dirty="0" smtClean="0"/>
          </a:p>
          <a:p>
            <a:pPr marL="171450" indent="-171450">
              <a:buFont typeface="Arial"/>
              <a:buChar char="•"/>
            </a:pPr>
            <a:r>
              <a:rPr lang="en-US" baseline="0" dirty="0" smtClean="0"/>
              <a:t>By </a:t>
            </a:r>
            <a:r>
              <a:rPr lang="en-US" baseline="0" dirty="0" smtClean="0"/>
              <a:t>listing all interactions in the same network, we can investigate regulations between pathways.</a:t>
            </a:r>
            <a:endParaRPr lang="en-US" dirty="0"/>
          </a:p>
        </p:txBody>
      </p:sp>
      <p:sp>
        <p:nvSpPr>
          <p:cNvPr id="4" name="Slide Number Placeholder 3"/>
          <p:cNvSpPr>
            <a:spLocks noGrp="1"/>
          </p:cNvSpPr>
          <p:nvPr>
            <p:ph type="sldNum" sz="quarter" idx="10"/>
          </p:nvPr>
        </p:nvSpPr>
        <p:spPr/>
        <p:txBody>
          <a:bodyPr/>
          <a:lstStyle/>
          <a:p>
            <a:fld id="{7193CF32-A3D3-0940-B437-666D197ECF36}" type="slidenum">
              <a:rPr lang="en-US" smtClean="0"/>
              <a:t>24</a:t>
            </a:fld>
            <a:endParaRPr lang="en-US"/>
          </a:p>
        </p:txBody>
      </p:sp>
    </p:spTree>
    <p:extLst>
      <p:ext uri="{BB962C8B-B14F-4D97-AF65-F5344CB8AC3E}">
        <p14:creationId xmlns:p14="http://schemas.microsoft.com/office/powerpoint/2010/main" val="349381957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7300" y="720725"/>
            <a:ext cx="4800600" cy="3600450"/>
          </a:xfrm>
        </p:spPr>
      </p:sp>
      <p:sp>
        <p:nvSpPr>
          <p:cNvPr id="3" name="Notes Placeholder 2"/>
          <p:cNvSpPr>
            <a:spLocks noGrp="1"/>
          </p:cNvSpPr>
          <p:nvPr>
            <p:ph type="body" idx="1"/>
          </p:nvPr>
        </p:nvSpPr>
        <p:spPr/>
        <p:txBody>
          <a:bodyPr/>
          <a:lstStyle/>
          <a:p>
            <a:pPr marL="171450" indent="-171450">
              <a:buFont typeface="Arial"/>
              <a:buChar char="•"/>
            </a:pPr>
            <a:r>
              <a:rPr lang="en-US" dirty="0" smtClean="0"/>
              <a:t>Here are another couple of challenges</a:t>
            </a:r>
          </a:p>
          <a:p>
            <a:pPr marL="171450" indent="-171450">
              <a:buFont typeface="Arial"/>
              <a:buChar char="•"/>
            </a:pPr>
            <a:r>
              <a:rPr lang="en-US" dirty="0"/>
              <a:t>O</a:t>
            </a:r>
            <a:r>
              <a:rPr lang="en-US" baseline="0" dirty="0" smtClean="0"/>
              <a:t>ne </a:t>
            </a:r>
            <a:r>
              <a:rPr lang="en-US" baseline="0" dirty="0" smtClean="0"/>
              <a:t>is how to integrate many omics data types together for pathway and </a:t>
            </a:r>
            <a:r>
              <a:rPr lang="en-US" baseline="0" dirty="0" smtClean="0"/>
              <a:t>network</a:t>
            </a:r>
            <a:endParaRPr lang="is-IS" dirty="0"/>
          </a:p>
          <a:p>
            <a:pPr marL="171450" indent="-171450">
              <a:buFont typeface="Arial"/>
              <a:buChar char="•"/>
            </a:pPr>
            <a:r>
              <a:rPr lang="is-IS" baseline="0" dirty="0" smtClean="0"/>
              <a:t>Another </a:t>
            </a:r>
            <a:r>
              <a:rPr lang="is-IS" baseline="0" dirty="0" smtClean="0"/>
              <a:t>is on pathway-based data simulation to take use of top..</a:t>
            </a:r>
            <a:endParaRPr lang="en-US" dirty="0"/>
          </a:p>
        </p:txBody>
      </p:sp>
      <p:sp>
        <p:nvSpPr>
          <p:cNvPr id="4" name="Slide Number Placeholder 3"/>
          <p:cNvSpPr>
            <a:spLocks noGrp="1"/>
          </p:cNvSpPr>
          <p:nvPr>
            <p:ph type="sldNum" sz="quarter" idx="10"/>
          </p:nvPr>
        </p:nvSpPr>
        <p:spPr/>
        <p:txBody>
          <a:bodyPr/>
          <a:lstStyle/>
          <a:p>
            <a:fld id="{7193CF32-A3D3-0940-B437-666D197ECF36}" type="slidenum">
              <a:rPr lang="en-US" smtClean="0"/>
              <a:t>25</a:t>
            </a:fld>
            <a:endParaRPr lang="en-US"/>
          </a:p>
        </p:txBody>
      </p:sp>
    </p:spTree>
    <p:extLst>
      <p:ext uri="{BB962C8B-B14F-4D97-AF65-F5344CB8AC3E}">
        <p14:creationId xmlns:p14="http://schemas.microsoft.com/office/powerpoint/2010/main" val="28098680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7300" y="720725"/>
            <a:ext cx="4800600" cy="3600450"/>
          </a:xfrm>
        </p:spPr>
      </p:sp>
      <p:sp>
        <p:nvSpPr>
          <p:cNvPr id="3" name="Notes Placeholder 2"/>
          <p:cNvSpPr>
            <a:spLocks noGrp="1"/>
          </p:cNvSpPr>
          <p:nvPr>
            <p:ph type="body" idx="1"/>
          </p:nvPr>
        </p:nvSpPr>
        <p:spPr/>
        <p:txBody>
          <a:bodyPr/>
          <a:lstStyle/>
          <a:p>
            <a:pPr marL="171450" indent="-171450">
              <a:buFont typeface="Arial"/>
              <a:buChar char="•"/>
            </a:pPr>
            <a:r>
              <a:rPr lang="en-US" dirty="0" smtClean="0"/>
              <a:t>Network-based</a:t>
            </a:r>
            <a:r>
              <a:rPr lang="en-US" baseline="0" dirty="0" smtClean="0"/>
              <a:t> analysis approaches are built-upon systems-wide biological networks, which cover</a:t>
            </a:r>
            <a:r>
              <a:rPr lang="is-IS" baseline="0" dirty="0" smtClean="0"/>
              <a:t>…</a:t>
            </a:r>
          </a:p>
          <a:p>
            <a:pPr marL="171450" indent="-171450">
              <a:buFont typeface="Arial"/>
              <a:buChar char="•"/>
            </a:pPr>
            <a:r>
              <a:rPr lang="is-IS" baseline="0" dirty="0" smtClean="0"/>
              <a:t>Many </a:t>
            </a:r>
            <a:r>
              <a:rPr lang="is-IS" baseline="0" dirty="0" smtClean="0"/>
              <a:t>of network-based approaches help users to find network modules or clusters. </a:t>
            </a:r>
            <a:endParaRPr lang="is-IS" baseline="0" dirty="0" smtClean="0"/>
          </a:p>
          <a:p>
            <a:pPr marL="171450" indent="-171450">
              <a:buFont typeface="Arial"/>
              <a:buChar char="•"/>
            </a:pPr>
            <a:r>
              <a:rPr lang="is-IS" baseline="0" dirty="0" smtClean="0"/>
              <a:t>After </a:t>
            </a:r>
            <a:r>
              <a:rPr lang="is-IS" baseline="0" dirty="0" smtClean="0"/>
              <a:t>that, users can annotate modules to find related pathways and search for network-based gene signatures or </a:t>
            </a:r>
            <a:r>
              <a:rPr lang="is-IS" baseline="0" dirty="0" smtClean="0"/>
              <a:t>biomarkers.</a:t>
            </a:r>
            <a:endParaRPr lang="en-US" dirty="0"/>
          </a:p>
        </p:txBody>
      </p:sp>
      <p:sp>
        <p:nvSpPr>
          <p:cNvPr id="4" name="Slide Number Placeholder 3"/>
          <p:cNvSpPr>
            <a:spLocks noGrp="1"/>
          </p:cNvSpPr>
          <p:nvPr>
            <p:ph type="sldNum" sz="quarter" idx="10"/>
          </p:nvPr>
        </p:nvSpPr>
        <p:spPr/>
        <p:txBody>
          <a:bodyPr/>
          <a:lstStyle/>
          <a:p>
            <a:fld id="{7193CF32-A3D3-0940-B437-666D197ECF36}" type="slidenum">
              <a:rPr lang="en-US" smtClean="0"/>
              <a:t>26</a:t>
            </a:fld>
            <a:endParaRPr lang="en-US"/>
          </a:p>
        </p:txBody>
      </p:sp>
    </p:spTree>
    <p:extLst>
      <p:ext uri="{BB962C8B-B14F-4D97-AF65-F5344CB8AC3E}">
        <p14:creationId xmlns:p14="http://schemas.microsoft.com/office/powerpoint/2010/main" val="231795833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7300" y="720725"/>
            <a:ext cx="4800600" cy="3600450"/>
          </a:xfrm>
        </p:spPr>
      </p:sp>
      <p:sp>
        <p:nvSpPr>
          <p:cNvPr id="3" name="Notes Placeholder 2"/>
          <p:cNvSpPr>
            <a:spLocks noGrp="1"/>
          </p:cNvSpPr>
          <p:nvPr>
            <p:ph type="body" idx="1"/>
          </p:nvPr>
        </p:nvSpPr>
        <p:spPr/>
        <p:txBody>
          <a:bodyPr/>
          <a:lstStyle/>
          <a:p>
            <a:pPr marL="171450" indent="-171450">
              <a:buFont typeface="Arial"/>
              <a:buChar char="•"/>
            </a:pPr>
            <a:r>
              <a:rPr lang="en-US" dirty="0" smtClean="0"/>
              <a:t>Alternatively,</a:t>
            </a:r>
            <a:r>
              <a:rPr lang="en-US" baseline="0" dirty="0" smtClean="0"/>
              <a:t> you can apply a list of altered {</a:t>
            </a:r>
            <a:r>
              <a:rPr lang="en-US" baseline="0" dirty="0" err="1" smtClean="0"/>
              <a:t>genes,proteins,RNAs</a:t>
            </a:r>
            <a:r>
              <a:rPr lang="en-US" baseline="0" dirty="0" smtClean="0"/>
              <a:t>} to a much larger pre-constructed biological network.</a:t>
            </a:r>
          </a:p>
          <a:p>
            <a:pPr marL="171450" indent="-171450">
              <a:buFont typeface="Arial"/>
              <a:buChar char="•"/>
            </a:pPr>
            <a:r>
              <a:rPr lang="en-US" baseline="0" dirty="0" smtClean="0"/>
              <a:t>Identify “topologically unlikely” configurations by filtering away unnecessary interactions.</a:t>
            </a:r>
          </a:p>
          <a:p>
            <a:pPr marL="171450" indent="-171450">
              <a:buFont typeface="Arial"/>
              <a:buChar char="•"/>
            </a:pPr>
            <a:r>
              <a:rPr lang="en-US" baseline="0" dirty="0" smtClean="0"/>
              <a:t>Extract clusters of these unlikely configurations.</a:t>
            </a:r>
          </a:p>
          <a:p>
            <a:pPr marL="171450" indent="-171450">
              <a:buFont typeface="Arial"/>
              <a:buChar char="•"/>
            </a:pPr>
            <a:r>
              <a:rPr lang="en-US" baseline="0" dirty="0" smtClean="0"/>
              <a:t>Annotate the clusters.</a:t>
            </a:r>
          </a:p>
          <a:p>
            <a:endParaRPr lang="en-US" dirty="0"/>
          </a:p>
        </p:txBody>
      </p:sp>
      <p:sp>
        <p:nvSpPr>
          <p:cNvPr id="4" name="Slide Number Placeholder 3"/>
          <p:cNvSpPr>
            <a:spLocks noGrp="1"/>
          </p:cNvSpPr>
          <p:nvPr>
            <p:ph type="sldNum" sz="quarter" idx="10"/>
          </p:nvPr>
        </p:nvSpPr>
        <p:spPr/>
        <p:txBody>
          <a:bodyPr/>
          <a:lstStyle/>
          <a:p>
            <a:pPr>
              <a:defRPr/>
            </a:pPr>
            <a:fld id="{F3969550-FBCF-404B-9FAA-7B1DCDF2C4FF}" type="slidenum">
              <a:rPr lang="en-US" smtClean="0"/>
              <a:pPr>
                <a:defRPr/>
              </a:pPr>
              <a:t>27</a:t>
            </a:fld>
            <a:endParaRPr lang="en-US"/>
          </a:p>
        </p:txBody>
      </p:sp>
    </p:spTree>
    <p:extLst>
      <p:ext uri="{BB962C8B-B14F-4D97-AF65-F5344CB8AC3E}">
        <p14:creationId xmlns:p14="http://schemas.microsoft.com/office/powerpoint/2010/main" val="65045623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7300" y="720725"/>
            <a:ext cx="4800600" cy="3600450"/>
          </a:xfrm>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Lets take</a:t>
            </a:r>
            <a:r>
              <a:rPr lang="en-US" baseline="0" dirty="0" smtClean="0"/>
              <a:t> a moment to talk about network clustering.</a:t>
            </a:r>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F3969550-FBCF-404B-9FAA-7B1DCDF2C4FF}" type="slidenum">
              <a:rPr lang="en-US" smtClean="0"/>
              <a:pPr>
                <a:defRPr/>
              </a:pPr>
              <a:t>28</a:t>
            </a:fld>
            <a:endParaRPr lang="en-US"/>
          </a:p>
        </p:txBody>
      </p:sp>
    </p:spTree>
    <p:extLst>
      <p:ext uri="{BB962C8B-B14F-4D97-AF65-F5344CB8AC3E}">
        <p14:creationId xmlns:p14="http://schemas.microsoft.com/office/powerpoint/2010/main" val="250908622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7300" y="720725"/>
            <a:ext cx="4800600" cy="3600450"/>
          </a:xfrm>
        </p:spPr>
      </p:sp>
      <p:sp>
        <p:nvSpPr>
          <p:cNvPr id="3" name="Notes Placeholder 2"/>
          <p:cNvSpPr>
            <a:spLocks noGrp="1"/>
          </p:cNvSpPr>
          <p:nvPr>
            <p:ph type="body" idx="1"/>
          </p:nvPr>
        </p:nvSpPr>
        <p:spPr/>
        <p:txBody>
          <a:bodyPr/>
          <a:lstStyle/>
          <a:p>
            <a:pPr marL="171450" indent="-171450">
              <a:buFont typeface="Arial"/>
              <a:buChar char="•"/>
            </a:pPr>
            <a:r>
              <a:rPr lang="en-US" dirty="0" smtClean="0"/>
              <a:t>There are many different approaches</a:t>
            </a:r>
            <a:r>
              <a:rPr lang="en-US" baseline="0" dirty="0" smtClean="0"/>
              <a:t> to network clustering, and I am barely scratching the surface:</a:t>
            </a:r>
          </a:p>
          <a:p>
            <a:pPr marL="171450" marR="0" indent="-171450" algn="l" defTabSz="914400" rtl="0" eaLnBrk="0" fontAlgn="base" latinLnBrk="0" hangingPunct="0">
              <a:lnSpc>
                <a:spcPct val="100000"/>
              </a:lnSpc>
              <a:spcBef>
                <a:spcPct val="30000"/>
              </a:spcBef>
              <a:spcAft>
                <a:spcPct val="0"/>
              </a:spcAft>
              <a:buClrTx/>
              <a:buSzTx/>
              <a:buFont typeface="Arial"/>
              <a:buChar char="•"/>
              <a:tabLst/>
              <a:defRPr/>
            </a:pPr>
            <a:r>
              <a:rPr lang="en-US" dirty="0" err="1" smtClean="0"/>
              <a:t>Girvin</a:t>
            </a:r>
            <a:r>
              <a:rPr lang="en-US" dirty="0" smtClean="0"/>
              <a:t>-Newman - Remove the edges of highest </a:t>
            </a:r>
            <a:r>
              <a:rPr lang="en-US" dirty="0" err="1" smtClean="0"/>
              <a:t>betweenness</a:t>
            </a:r>
            <a:r>
              <a:rPr lang="en-US" dirty="0" smtClean="0"/>
              <a:t> first.</a:t>
            </a:r>
            <a:r>
              <a:rPr lang="en-US" baseline="0" dirty="0" smtClean="0"/>
              <a:t> </a:t>
            </a:r>
            <a:r>
              <a:rPr lang="en-US" dirty="0" smtClean="0"/>
              <a:t>Continue this until the graph breaks down into individual nodes.</a:t>
            </a:r>
            <a:r>
              <a:rPr lang="en-US" baseline="0" dirty="0" smtClean="0"/>
              <a:t> </a:t>
            </a:r>
            <a:r>
              <a:rPr lang="en-US" dirty="0" smtClean="0"/>
              <a:t>As the graph breaks down into pieces, the tightly knit community</a:t>
            </a:r>
            <a:r>
              <a:rPr lang="en-US" baseline="0" dirty="0" smtClean="0"/>
              <a:t> </a:t>
            </a:r>
            <a:r>
              <a:rPr lang="en-US" dirty="0" smtClean="0"/>
              <a:t>structure is exposed</a:t>
            </a:r>
            <a:r>
              <a:rPr lang="en-US" baseline="0" dirty="0" smtClean="0"/>
              <a:t> with sparse connections between these modules.</a:t>
            </a:r>
          </a:p>
          <a:p>
            <a:pPr marL="171450" marR="0" indent="-171450" algn="l" defTabSz="914400" rtl="0" eaLnBrk="0" fontAlgn="base" latinLnBrk="0" hangingPunct="0">
              <a:lnSpc>
                <a:spcPct val="100000"/>
              </a:lnSpc>
              <a:spcBef>
                <a:spcPct val="30000"/>
              </a:spcBef>
              <a:spcAft>
                <a:spcPct val="0"/>
              </a:spcAft>
              <a:buClrTx/>
              <a:buSzTx/>
              <a:buFont typeface="Arial"/>
              <a:buChar char="•"/>
              <a:tabLst/>
              <a:defRPr/>
            </a:pPr>
            <a:r>
              <a:rPr lang="en-US" dirty="0" smtClean="0"/>
              <a:t>Markov Cluster Algorithm - So in my limited understanding, the MCL algorithm simulates flow within a graph and promotes flow in a highly connected region and demotes otherwise, thus revealing natural groups within the graph. For</a:t>
            </a:r>
            <a:r>
              <a:rPr lang="en-US" baseline="0" dirty="0" smtClean="0"/>
              <a:t> example,</a:t>
            </a:r>
            <a:r>
              <a:rPr lang="en-US" dirty="0" smtClean="0"/>
              <a:t> A random walk in G that visits a dense cluster will likely not leave the cluster until many of its vertices have been visited.</a:t>
            </a:r>
          </a:p>
          <a:p>
            <a:pPr marL="171450" marR="0" indent="-171450" algn="l" defTabSz="914400" rtl="0" eaLnBrk="0" fontAlgn="base" latinLnBrk="0" hangingPunct="0">
              <a:lnSpc>
                <a:spcPct val="100000"/>
              </a:lnSpc>
              <a:spcBef>
                <a:spcPct val="30000"/>
              </a:spcBef>
              <a:spcAft>
                <a:spcPct val="0"/>
              </a:spcAft>
              <a:buClrTx/>
              <a:buSzTx/>
              <a:buFont typeface="Arial"/>
              <a:buChar char="•"/>
              <a:tabLst/>
              <a:defRPr/>
            </a:pPr>
            <a:r>
              <a:rPr lang="en-US" dirty="0" err="1" smtClean="0"/>
              <a:t>HotNet</a:t>
            </a:r>
            <a:r>
              <a:rPr lang="en-US" dirty="0" smtClean="0"/>
              <a:t> – treats the gene network as a metallic lattice,</a:t>
            </a:r>
            <a:r>
              <a:rPr lang="en-US" baseline="0" dirty="0" smtClean="0"/>
              <a:t> and then uses physics of heat diffusion to model the effects of gene alterations. Each gene heats up its local region of the network, and the effect is figuratively propagated along metallic wires defined by gene-gene linkages, leading to hot (highly relevant) network </a:t>
            </a:r>
            <a:r>
              <a:rPr lang="en-US" baseline="0" dirty="0" err="1" smtClean="0"/>
              <a:t>neighbourhoods</a:t>
            </a:r>
            <a:r>
              <a:rPr lang="en-US" baseline="0" dirty="0" smtClean="0"/>
              <a:t>.</a:t>
            </a:r>
            <a:endParaRPr lang="en-US" dirty="0" smtClean="0"/>
          </a:p>
          <a:p>
            <a:pPr marL="171450" indent="-171450">
              <a:buFont typeface="Arial"/>
              <a:buChar char="•"/>
            </a:pPr>
            <a:r>
              <a:rPr lang="en-US" dirty="0" err="1" smtClean="0"/>
              <a:t>HyperModules</a:t>
            </a:r>
            <a:r>
              <a:rPr lang="en-US" dirty="0" smtClean="0"/>
              <a:t> – identifies </a:t>
            </a:r>
            <a:r>
              <a:rPr lang="en-US" dirty="0" err="1" smtClean="0"/>
              <a:t>subnetworks</a:t>
            </a:r>
            <a:r>
              <a:rPr lang="en-US" dirty="0" smtClean="0"/>
              <a:t> with cancer mutations that are maximally </a:t>
            </a:r>
            <a:r>
              <a:rPr lang="en-US" dirty="0" err="1" smtClean="0"/>
              <a:t>correleted</a:t>
            </a:r>
            <a:r>
              <a:rPr lang="en-US" baseline="0" dirty="0" smtClean="0"/>
              <a:t> with </a:t>
            </a:r>
            <a:r>
              <a:rPr lang="en-US" baseline="0" dirty="0" err="1" smtClean="0"/>
              <a:t>clincial</a:t>
            </a:r>
            <a:r>
              <a:rPr lang="en-US" baseline="0" dirty="0" smtClean="0"/>
              <a:t> characteristics (patient survival, </a:t>
            </a:r>
            <a:r>
              <a:rPr lang="en-US" baseline="0" dirty="0" err="1" smtClean="0"/>
              <a:t>tumour</a:t>
            </a:r>
            <a:r>
              <a:rPr lang="en-US" baseline="0" dirty="0" smtClean="0"/>
              <a:t> stage). This tools can be used to study </a:t>
            </a:r>
            <a:r>
              <a:rPr lang="en-US" baseline="0" dirty="0" err="1" smtClean="0"/>
              <a:t>tumour</a:t>
            </a:r>
            <a:r>
              <a:rPr lang="en-US" baseline="0" dirty="0" smtClean="0"/>
              <a:t> subtypes by extracting networks whose mutations are </a:t>
            </a:r>
            <a:r>
              <a:rPr lang="en-US" baseline="0" dirty="0" err="1" smtClean="0"/>
              <a:t>significanly</a:t>
            </a:r>
            <a:r>
              <a:rPr lang="en-US" baseline="0" dirty="0" smtClean="0"/>
              <a:t> enriched in a particular subtype.</a:t>
            </a:r>
            <a:endParaRPr lang="en-US" dirty="0" smtClean="0"/>
          </a:p>
          <a:p>
            <a:pPr marL="171450" marR="0" indent="-171450" algn="l" defTabSz="914400" rtl="0" eaLnBrk="0" fontAlgn="base" latinLnBrk="0" hangingPunct="0">
              <a:lnSpc>
                <a:spcPct val="100000"/>
              </a:lnSpc>
              <a:spcBef>
                <a:spcPct val="30000"/>
              </a:spcBef>
              <a:spcAft>
                <a:spcPct val="0"/>
              </a:spcAft>
              <a:buClrTx/>
              <a:buSzTx/>
              <a:buFont typeface="Arial"/>
              <a:buChar char="•"/>
              <a:tabLst/>
              <a:defRPr/>
            </a:pPr>
            <a:r>
              <a:rPr lang="en-US" dirty="0" smtClean="0"/>
              <a:t>I’ll talk about the</a:t>
            </a:r>
            <a:r>
              <a:rPr lang="en-US" baseline="0" dirty="0" smtClean="0"/>
              <a:t> </a:t>
            </a:r>
            <a:r>
              <a:rPr lang="en-US" dirty="0" err="1" smtClean="0"/>
              <a:t>Reactome</a:t>
            </a:r>
            <a:r>
              <a:rPr lang="en-US" dirty="0" smtClean="0"/>
              <a:t> FI Network </a:t>
            </a:r>
            <a:r>
              <a:rPr lang="en-US" dirty="0" err="1" smtClean="0"/>
              <a:t>Cytoscape</a:t>
            </a:r>
            <a:r>
              <a:rPr lang="en-US" dirty="0" smtClean="0"/>
              <a:t> (or </a:t>
            </a:r>
            <a:r>
              <a:rPr lang="en-US" dirty="0" err="1" smtClean="0"/>
              <a:t>ReactomeFIViz</a:t>
            </a:r>
            <a:r>
              <a:rPr lang="en-US" dirty="0" smtClean="0"/>
              <a:t>)</a:t>
            </a:r>
            <a:r>
              <a:rPr lang="en-US" baseline="0" dirty="0" smtClean="0"/>
              <a:t> in a moment.</a:t>
            </a:r>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F3969550-FBCF-404B-9FAA-7B1DCDF2C4FF}" type="slidenum">
              <a:rPr lang="en-US" smtClean="0"/>
              <a:pPr>
                <a:defRPr/>
              </a:pPr>
              <a:t>29</a:t>
            </a:fld>
            <a:endParaRPr lang="en-US"/>
          </a:p>
        </p:txBody>
      </p:sp>
    </p:spTree>
    <p:extLst>
      <p:ext uri="{BB962C8B-B14F-4D97-AF65-F5344CB8AC3E}">
        <p14:creationId xmlns:p14="http://schemas.microsoft.com/office/powerpoint/2010/main" val="27312621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7300" y="720725"/>
            <a:ext cx="4800600" cy="360045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3969550-FBCF-404B-9FAA-7B1DCDF2C4FF}" type="slidenum">
              <a:rPr lang="en-US" smtClean="0"/>
              <a:pPr>
                <a:defRPr/>
              </a:pPr>
              <a:t>3</a:t>
            </a:fld>
            <a:endParaRPr lang="en-US"/>
          </a:p>
        </p:txBody>
      </p:sp>
    </p:spTree>
    <p:extLst>
      <p:ext uri="{BB962C8B-B14F-4D97-AF65-F5344CB8AC3E}">
        <p14:creationId xmlns:p14="http://schemas.microsoft.com/office/powerpoint/2010/main" val="296153344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7300" y="720725"/>
            <a:ext cx="4800600" cy="3600450"/>
          </a:xfrm>
        </p:spPr>
      </p:sp>
      <p:sp>
        <p:nvSpPr>
          <p:cNvPr id="3" name="Notes Placeholder 2"/>
          <p:cNvSpPr>
            <a:spLocks noGrp="1"/>
          </p:cNvSpPr>
          <p:nvPr>
            <p:ph type="body" idx="1"/>
          </p:nvPr>
        </p:nvSpPr>
        <p:spPr/>
        <p:txBody>
          <a:bodyPr/>
          <a:lstStyle/>
          <a:p>
            <a:pPr marL="171450" marR="0" indent="-171450" algn="l" defTabSz="914400" rtl="0" eaLnBrk="0" fontAlgn="base" latinLnBrk="0" hangingPunct="0">
              <a:lnSpc>
                <a:spcPct val="100000"/>
              </a:lnSpc>
              <a:spcBef>
                <a:spcPct val="30000"/>
              </a:spcBef>
              <a:spcAft>
                <a:spcPct val="0"/>
              </a:spcAft>
              <a:buClrTx/>
              <a:buSzTx/>
              <a:buFont typeface="Arial"/>
              <a:buChar char="•"/>
              <a:tabLst/>
              <a:defRPr/>
            </a:pPr>
            <a:r>
              <a:rPr lang="en-US" dirty="0" smtClean="0"/>
              <a:t>The typical output of</a:t>
            </a:r>
            <a:r>
              <a:rPr lang="en-US" baseline="0" dirty="0" smtClean="0"/>
              <a:t> clustering is demonstrated in this hypothetical </a:t>
            </a:r>
            <a:r>
              <a:rPr lang="en-US" baseline="0" dirty="0" err="1" smtClean="0"/>
              <a:t>subnetwork</a:t>
            </a:r>
            <a:r>
              <a:rPr lang="en-US" baseline="0" dirty="0" smtClean="0"/>
              <a:t>.</a:t>
            </a:r>
            <a:endParaRPr lang="en-US" dirty="0" smtClean="0"/>
          </a:p>
          <a:p>
            <a:endParaRPr lang="en-US" dirty="0"/>
          </a:p>
        </p:txBody>
      </p:sp>
      <p:sp>
        <p:nvSpPr>
          <p:cNvPr id="4" name="Slide Number Placeholder 3"/>
          <p:cNvSpPr>
            <a:spLocks noGrp="1"/>
          </p:cNvSpPr>
          <p:nvPr>
            <p:ph type="sldNum" sz="quarter" idx="10"/>
          </p:nvPr>
        </p:nvSpPr>
        <p:spPr/>
        <p:txBody>
          <a:bodyPr/>
          <a:lstStyle/>
          <a:p>
            <a:fld id="{8F81C270-EA34-41BE-A905-EED3BC508D64}" type="slidenum">
              <a:rPr lang="en-US" smtClean="0"/>
              <a:pPr/>
              <a:t>30</a:t>
            </a:fld>
            <a:endParaRPr lang="en-US"/>
          </a:p>
        </p:txBody>
      </p:sp>
    </p:spTree>
    <p:extLst>
      <p:ext uri="{BB962C8B-B14F-4D97-AF65-F5344CB8AC3E}">
        <p14:creationId xmlns:p14="http://schemas.microsoft.com/office/powerpoint/2010/main" val="330171686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Slide Image Placeholder 1"/>
          <p:cNvSpPr>
            <a:spLocks noGrp="1" noRot="1" noChangeAspect="1" noTextEdit="1"/>
          </p:cNvSpPr>
          <p:nvPr>
            <p:ph type="sldImg"/>
          </p:nvPr>
        </p:nvSpPr>
        <p:spPr bwMode="auto">
          <a:xfrm>
            <a:off x="1257300" y="720725"/>
            <a:ext cx="4800600" cy="360045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7680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marL="171450" indent="-171450" eaLnBrk="1" hangingPunct="1">
              <a:spcBef>
                <a:spcPct val="0"/>
              </a:spcBef>
              <a:buFont typeface="Arial"/>
              <a:buChar char="•"/>
              <a:tabLst>
                <a:tab pos="0" algn="l"/>
                <a:tab pos="483306" algn="l"/>
                <a:tab pos="966612" algn="l"/>
                <a:tab pos="1449918" algn="l"/>
                <a:tab pos="1933224" algn="l"/>
                <a:tab pos="2416531" algn="l"/>
                <a:tab pos="2899837" algn="l"/>
                <a:tab pos="3383143" algn="l"/>
                <a:tab pos="3866449" algn="l"/>
                <a:tab pos="4349755" algn="l"/>
                <a:tab pos="4833061" algn="l"/>
                <a:tab pos="5316367" algn="l"/>
                <a:tab pos="5799673" algn="l"/>
                <a:tab pos="6282980" algn="l"/>
                <a:tab pos="6766286" algn="l"/>
                <a:tab pos="7249592" algn="l"/>
                <a:tab pos="7732898" algn="l"/>
                <a:tab pos="8216204" algn="l"/>
                <a:tab pos="8699510" algn="l"/>
                <a:tab pos="9182816" algn="l"/>
                <a:tab pos="9666122" algn="l"/>
              </a:tabLst>
            </a:pPr>
            <a:r>
              <a:rPr lang="en-CA" dirty="0" smtClean="0">
                <a:latin typeface="Calibri" charset="0"/>
              </a:rPr>
              <a:t>Now</a:t>
            </a:r>
            <a:r>
              <a:rPr lang="en-CA" baseline="0" dirty="0" smtClean="0">
                <a:latin typeface="Calibri" charset="0"/>
              </a:rPr>
              <a:t> I would like to introduce you to the </a:t>
            </a:r>
            <a:r>
              <a:rPr lang="en-CA" baseline="0" dirty="0" err="1" smtClean="0">
                <a:latin typeface="Calibri" charset="0"/>
              </a:rPr>
              <a:t>Reactome</a:t>
            </a:r>
            <a:r>
              <a:rPr lang="en-CA" baseline="0" dirty="0" smtClean="0">
                <a:latin typeface="Calibri" charset="0"/>
              </a:rPr>
              <a:t> Network and FI </a:t>
            </a:r>
            <a:r>
              <a:rPr lang="en-CA" baseline="0" dirty="0" err="1" smtClean="0">
                <a:latin typeface="Calibri" charset="0"/>
              </a:rPr>
              <a:t>Viz</a:t>
            </a:r>
            <a:r>
              <a:rPr lang="en-CA" baseline="0" dirty="0" smtClean="0">
                <a:latin typeface="Calibri" charset="0"/>
              </a:rPr>
              <a:t> app. </a:t>
            </a:r>
            <a:endParaRPr lang="en-CA" baseline="0" dirty="0" smtClean="0">
              <a:latin typeface="Calibri" charset="0"/>
            </a:endParaRPr>
          </a:p>
          <a:p>
            <a:pPr marL="171450" indent="-171450" eaLnBrk="1" hangingPunct="1">
              <a:spcBef>
                <a:spcPct val="0"/>
              </a:spcBef>
              <a:buFont typeface="Arial"/>
              <a:buChar char="•"/>
              <a:tabLst>
                <a:tab pos="0" algn="l"/>
                <a:tab pos="483306" algn="l"/>
                <a:tab pos="966612" algn="l"/>
                <a:tab pos="1449918" algn="l"/>
                <a:tab pos="1933224" algn="l"/>
                <a:tab pos="2416531" algn="l"/>
                <a:tab pos="2899837" algn="l"/>
                <a:tab pos="3383143" algn="l"/>
                <a:tab pos="3866449" algn="l"/>
                <a:tab pos="4349755" algn="l"/>
                <a:tab pos="4833061" algn="l"/>
                <a:tab pos="5316367" algn="l"/>
                <a:tab pos="5799673" algn="l"/>
                <a:tab pos="6282980" algn="l"/>
                <a:tab pos="6766286" algn="l"/>
                <a:tab pos="7249592" algn="l"/>
                <a:tab pos="7732898" algn="l"/>
                <a:tab pos="8216204" algn="l"/>
                <a:tab pos="8699510" algn="l"/>
                <a:tab pos="9182816" algn="l"/>
                <a:tab pos="9666122" algn="l"/>
              </a:tabLst>
            </a:pPr>
            <a:r>
              <a:rPr lang="en-CA" baseline="0" dirty="0" smtClean="0">
                <a:latin typeface="Calibri" charset="0"/>
              </a:rPr>
              <a:t>In </a:t>
            </a:r>
            <a:r>
              <a:rPr lang="en-CA" baseline="0" dirty="0" smtClean="0">
                <a:latin typeface="Calibri" charset="0"/>
              </a:rPr>
              <a:t>particular, you are going to learn about how </a:t>
            </a:r>
            <a:r>
              <a:rPr lang="en-CA" baseline="0" dirty="0" smtClean="0">
                <a:latin typeface="Calibri" charset="0"/>
              </a:rPr>
              <a:t>this</a:t>
            </a:r>
            <a:r>
              <a:rPr lang="en-CA" dirty="0" smtClean="0">
                <a:latin typeface="Calibri" charset="0"/>
              </a:rPr>
              <a:t> </a:t>
            </a:r>
            <a:r>
              <a:rPr lang="en-CA" baseline="0" dirty="0" smtClean="0">
                <a:latin typeface="Calibri" charset="0"/>
              </a:rPr>
              <a:t>tool </a:t>
            </a:r>
            <a:r>
              <a:rPr lang="en-CA" baseline="0" dirty="0" smtClean="0">
                <a:latin typeface="Calibri" charset="0"/>
              </a:rPr>
              <a:t>can be used to analyze large gene-disease datasets.</a:t>
            </a:r>
            <a:endParaRPr lang="en-CA" dirty="0">
              <a:latin typeface="Calibri" charset="0"/>
            </a:endParaRPr>
          </a:p>
        </p:txBody>
      </p:sp>
      <p:sp>
        <p:nvSpPr>
          <p:cNvPr id="7680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500">
                <a:solidFill>
                  <a:schemeClr val="tx1"/>
                </a:solidFill>
                <a:latin typeface="Calibri" charset="0"/>
                <a:ea typeface="MS PGothic" charset="0"/>
                <a:cs typeface="MS PGothic" charset="0"/>
              </a:defRPr>
            </a:lvl1pPr>
            <a:lvl2pPr marL="785372" indent="-302066" eaLnBrk="0" hangingPunct="0">
              <a:defRPr sz="2500">
                <a:solidFill>
                  <a:schemeClr val="tx1"/>
                </a:solidFill>
                <a:latin typeface="Calibri" charset="0"/>
                <a:ea typeface="MS PGothic" charset="0"/>
                <a:cs typeface="MS PGothic" charset="0"/>
              </a:defRPr>
            </a:lvl2pPr>
            <a:lvl3pPr marL="1208265" indent="-241653" eaLnBrk="0" hangingPunct="0">
              <a:defRPr sz="2500">
                <a:solidFill>
                  <a:schemeClr val="tx1"/>
                </a:solidFill>
                <a:latin typeface="Calibri" charset="0"/>
                <a:ea typeface="MS PGothic" charset="0"/>
                <a:cs typeface="MS PGothic" charset="0"/>
              </a:defRPr>
            </a:lvl3pPr>
            <a:lvl4pPr marL="1691571" indent="-241653" eaLnBrk="0" hangingPunct="0">
              <a:defRPr sz="2500">
                <a:solidFill>
                  <a:schemeClr val="tx1"/>
                </a:solidFill>
                <a:latin typeface="Calibri" charset="0"/>
                <a:ea typeface="MS PGothic" charset="0"/>
                <a:cs typeface="MS PGothic" charset="0"/>
              </a:defRPr>
            </a:lvl4pPr>
            <a:lvl5pPr marL="2174878" indent="-241653" eaLnBrk="0" hangingPunct="0">
              <a:defRPr sz="2500">
                <a:solidFill>
                  <a:schemeClr val="tx1"/>
                </a:solidFill>
                <a:latin typeface="Calibri" charset="0"/>
                <a:ea typeface="MS PGothic" charset="0"/>
                <a:cs typeface="MS PGothic" charset="0"/>
              </a:defRPr>
            </a:lvl5pPr>
            <a:lvl6pPr marL="2658184" indent="-241653" eaLnBrk="0" fontAlgn="base" hangingPunct="0">
              <a:spcBef>
                <a:spcPct val="0"/>
              </a:spcBef>
              <a:spcAft>
                <a:spcPct val="0"/>
              </a:spcAft>
              <a:defRPr sz="2500">
                <a:solidFill>
                  <a:schemeClr val="tx1"/>
                </a:solidFill>
                <a:latin typeface="Calibri" charset="0"/>
                <a:ea typeface="MS PGothic" charset="0"/>
                <a:cs typeface="MS PGothic" charset="0"/>
              </a:defRPr>
            </a:lvl6pPr>
            <a:lvl7pPr marL="3141490" indent="-241653" eaLnBrk="0" fontAlgn="base" hangingPunct="0">
              <a:spcBef>
                <a:spcPct val="0"/>
              </a:spcBef>
              <a:spcAft>
                <a:spcPct val="0"/>
              </a:spcAft>
              <a:defRPr sz="2500">
                <a:solidFill>
                  <a:schemeClr val="tx1"/>
                </a:solidFill>
                <a:latin typeface="Calibri" charset="0"/>
                <a:ea typeface="MS PGothic" charset="0"/>
                <a:cs typeface="MS PGothic" charset="0"/>
              </a:defRPr>
            </a:lvl7pPr>
            <a:lvl8pPr marL="3624796" indent="-241653" eaLnBrk="0" fontAlgn="base" hangingPunct="0">
              <a:spcBef>
                <a:spcPct val="0"/>
              </a:spcBef>
              <a:spcAft>
                <a:spcPct val="0"/>
              </a:spcAft>
              <a:defRPr sz="2500">
                <a:solidFill>
                  <a:schemeClr val="tx1"/>
                </a:solidFill>
                <a:latin typeface="Calibri" charset="0"/>
                <a:ea typeface="MS PGothic" charset="0"/>
                <a:cs typeface="MS PGothic" charset="0"/>
              </a:defRPr>
            </a:lvl8pPr>
            <a:lvl9pPr marL="4108102" indent="-241653" eaLnBrk="0" fontAlgn="base" hangingPunct="0">
              <a:spcBef>
                <a:spcPct val="0"/>
              </a:spcBef>
              <a:spcAft>
                <a:spcPct val="0"/>
              </a:spcAft>
              <a:defRPr sz="2500">
                <a:solidFill>
                  <a:schemeClr val="tx1"/>
                </a:solidFill>
                <a:latin typeface="Calibri" charset="0"/>
                <a:ea typeface="MS PGothic" charset="0"/>
                <a:cs typeface="MS PGothic" charset="0"/>
              </a:defRPr>
            </a:lvl9pPr>
          </a:lstStyle>
          <a:p>
            <a:pPr eaLnBrk="1" hangingPunct="1"/>
            <a:fld id="{E0B135AB-3C60-D242-A7E1-81197DD327C7}" type="slidenum">
              <a:rPr lang="en-US" sz="1300"/>
              <a:pPr eaLnBrk="1" hangingPunct="1"/>
              <a:t>31</a:t>
            </a:fld>
            <a:endParaRPr lang="en-US" sz="130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7300" y="720725"/>
            <a:ext cx="4800600" cy="3600450"/>
          </a:xfrm>
        </p:spPr>
      </p:sp>
      <p:sp>
        <p:nvSpPr>
          <p:cNvPr id="3" name="Notes Placeholder 2"/>
          <p:cNvSpPr>
            <a:spLocks noGrp="1"/>
          </p:cNvSpPr>
          <p:nvPr>
            <p:ph type="body" idx="1"/>
          </p:nvPr>
        </p:nvSpPr>
        <p:spPr/>
        <p:txBody>
          <a:bodyPr/>
          <a:lstStyle/>
          <a:p>
            <a:pPr marL="171450" marR="0" indent="-171450" algn="l" defTabSz="914400" rtl="0" eaLnBrk="0" fontAlgn="base" latinLnBrk="0" hangingPunct="0">
              <a:lnSpc>
                <a:spcPct val="100000"/>
              </a:lnSpc>
              <a:spcBef>
                <a:spcPct val="30000"/>
              </a:spcBef>
              <a:spcAft>
                <a:spcPct val="0"/>
              </a:spcAft>
              <a:buClrTx/>
              <a:buSzTx/>
              <a:buFont typeface="Arial"/>
              <a:buChar char="•"/>
              <a:tabLst/>
              <a:defRPr/>
            </a:pPr>
            <a:r>
              <a:rPr lang="en-GB" sz="1200" kern="1200" dirty="0" smtClean="0">
                <a:solidFill>
                  <a:schemeClr val="tx1"/>
                </a:solidFill>
                <a:latin typeface="Gill Sans"/>
                <a:ea typeface="ＭＳ Ｐゴシック" pitchFamily="-28" charset="-128"/>
                <a:cs typeface="Gill Sans"/>
              </a:rPr>
              <a:t>A Functional interaction network is a reliable biological network based on manually curated pathways extended with verified interactions.</a:t>
            </a:r>
          </a:p>
          <a:p>
            <a:endParaRPr lang="en-US" dirty="0"/>
          </a:p>
        </p:txBody>
      </p:sp>
      <p:sp>
        <p:nvSpPr>
          <p:cNvPr id="4" name="Slide Number Placeholder 3"/>
          <p:cNvSpPr>
            <a:spLocks noGrp="1"/>
          </p:cNvSpPr>
          <p:nvPr>
            <p:ph type="sldNum" sz="quarter" idx="10"/>
          </p:nvPr>
        </p:nvSpPr>
        <p:spPr/>
        <p:txBody>
          <a:bodyPr/>
          <a:lstStyle/>
          <a:p>
            <a:pPr>
              <a:defRPr/>
            </a:pPr>
            <a:fld id="{7A585B29-D83B-B84F-A4A3-D5E889D74E27}" type="slidenum">
              <a:rPr lang="en-US" smtClean="0"/>
              <a:pPr>
                <a:defRPr/>
              </a:pPr>
              <a:t>32</a:t>
            </a:fld>
            <a:endParaRPr lang="en-US"/>
          </a:p>
        </p:txBody>
      </p:sp>
    </p:spTree>
    <p:extLst>
      <p:ext uri="{BB962C8B-B14F-4D97-AF65-F5344CB8AC3E}">
        <p14:creationId xmlns:p14="http://schemas.microsoft.com/office/powerpoint/2010/main" val="290830248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7300" y="720725"/>
            <a:ext cx="4800600" cy="3600450"/>
          </a:xfrm>
        </p:spPr>
      </p:sp>
      <p:sp>
        <p:nvSpPr>
          <p:cNvPr id="3" name="Notes Placeholder 2"/>
          <p:cNvSpPr>
            <a:spLocks noGrp="1"/>
          </p:cNvSpPr>
          <p:nvPr>
            <p:ph type="body" idx="1"/>
          </p:nvPr>
        </p:nvSpPr>
        <p:spPr/>
        <p:txBody>
          <a:bodyPr/>
          <a:lstStyle/>
          <a:p>
            <a:pPr marL="171450" indent="-171450" defTabSz="483306">
              <a:buFont typeface="Arial"/>
              <a:buChar char="•"/>
              <a:defRPr/>
            </a:pPr>
            <a:r>
              <a:rPr lang="en-US" baseline="0" dirty="0" smtClean="0"/>
              <a:t>Two types of FIs: </a:t>
            </a:r>
          </a:p>
          <a:p>
            <a:pPr marL="638440" lvl="1" indent="-181240" defTabSz="483306">
              <a:buFont typeface="Arial"/>
              <a:buChar char="•"/>
              <a:defRPr/>
            </a:pPr>
            <a:r>
              <a:rPr lang="en-US" baseline="0" dirty="0" smtClean="0"/>
              <a:t>one is extracted from human curated pathways and two TF/target interactions</a:t>
            </a:r>
            <a:r>
              <a:rPr lang="en-US" dirty="0" smtClean="0"/>
              <a:t>.</a:t>
            </a:r>
          </a:p>
          <a:p>
            <a:pPr marL="638440" lvl="1" indent="-181240" defTabSz="483306">
              <a:buFont typeface="Arial"/>
              <a:buChar char="•"/>
              <a:defRPr/>
            </a:pPr>
            <a:r>
              <a:rPr lang="en-US" baseline="0" dirty="0" smtClean="0"/>
              <a:t>another predicted based on Naïve Bayes Classifier. </a:t>
            </a:r>
          </a:p>
          <a:p>
            <a:pPr marL="171450" indent="-171450" defTabSz="483306">
              <a:buFont typeface="Arial"/>
              <a:buChar char="•"/>
              <a:defRPr/>
            </a:pPr>
            <a:r>
              <a:rPr lang="en-US" baseline="0" dirty="0" smtClean="0"/>
              <a:t>We use features extracted from human PPI, and PPI projected from several model organisms, gene co-expression data, protein domain interactions, and genes sharing GO BP annotations. </a:t>
            </a:r>
          </a:p>
          <a:p>
            <a:pPr marL="171450" indent="-171450">
              <a:buFont typeface="Arial"/>
              <a:buChar char="•"/>
            </a:pPr>
            <a:r>
              <a:rPr lang="en-US" dirty="0" smtClean="0"/>
              <a:t>We</a:t>
            </a:r>
            <a:r>
              <a:rPr lang="en-US" baseline="0" dirty="0" smtClean="0"/>
              <a:t> re-build our FI network every year. </a:t>
            </a:r>
          </a:p>
          <a:p>
            <a:pPr marL="171450" indent="-171450">
              <a:buFont typeface="Arial"/>
              <a:buChar char="•"/>
            </a:pPr>
            <a:r>
              <a:rPr lang="en-US" baseline="0" dirty="0" smtClean="0"/>
              <a:t>The current version of our FI network was built in December</a:t>
            </a:r>
            <a:r>
              <a:rPr lang="en-US" dirty="0"/>
              <a:t> </a:t>
            </a:r>
            <a:r>
              <a:rPr lang="en-US" dirty="0" smtClean="0"/>
              <a:t>2015</a:t>
            </a:r>
            <a:r>
              <a:rPr lang="en-US" baseline="0" dirty="0" smtClean="0"/>
              <a:t> covers a little bit more than 12,000 human genes and about 328,000 </a:t>
            </a:r>
            <a:r>
              <a:rPr lang="en-US" baseline="0" dirty="0" err="1" smtClean="0"/>
              <a:t>Fis</a:t>
            </a:r>
            <a:r>
              <a:rPr lang="en-US" baseline="0" dirty="0" smtClean="0"/>
              <a:t>, with gene coverage of about 60%.</a:t>
            </a:r>
          </a:p>
          <a:p>
            <a:r>
              <a:rPr lang="en-US" baseline="0" dirty="0" smtClean="0"/>
              <a:t> </a:t>
            </a:r>
            <a:endParaRPr lang="en-US" dirty="0"/>
          </a:p>
        </p:txBody>
      </p:sp>
      <p:sp>
        <p:nvSpPr>
          <p:cNvPr id="4" name="Slide Number Placeholder 3"/>
          <p:cNvSpPr>
            <a:spLocks noGrp="1"/>
          </p:cNvSpPr>
          <p:nvPr>
            <p:ph type="sldNum" sz="quarter" idx="10"/>
          </p:nvPr>
        </p:nvSpPr>
        <p:spPr/>
        <p:txBody>
          <a:bodyPr/>
          <a:lstStyle/>
          <a:p>
            <a:fld id="{502A9A13-E12E-4347-8576-7685F2BBDFB1}" type="slidenum">
              <a:rPr lang="en-US" smtClean="0"/>
              <a:t>33</a:t>
            </a:fld>
            <a:endParaRPr lang="en-US"/>
          </a:p>
        </p:txBody>
      </p:sp>
    </p:spTree>
    <p:extLst>
      <p:ext uri="{BB962C8B-B14F-4D97-AF65-F5344CB8AC3E}">
        <p14:creationId xmlns:p14="http://schemas.microsoft.com/office/powerpoint/2010/main" val="203976336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1" name="Slide Image Placeholder 1"/>
          <p:cNvSpPr>
            <a:spLocks noGrp="1" noRot="1" noChangeAspect="1"/>
          </p:cNvSpPr>
          <p:nvPr>
            <p:ph type="sldImg"/>
          </p:nvPr>
        </p:nvSpPr>
        <p:spPr bwMode="auto">
          <a:xfrm>
            <a:off x="1257300" y="720725"/>
            <a:ext cx="4800600" cy="360045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2288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eaLnBrk="1" hangingPunct="1">
              <a:spcBef>
                <a:spcPct val="0"/>
              </a:spcBef>
            </a:pPr>
            <a:endParaRPr lang="en-US">
              <a:latin typeface="Calibri" charset="0"/>
            </a:endParaRPr>
          </a:p>
        </p:txBody>
      </p:sp>
      <p:sp>
        <p:nvSpPr>
          <p:cNvPr id="12288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500">
                <a:solidFill>
                  <a:schemeClr val="tx1"/>
                </a:solidFill>
                <a:latin typeface="Calibri" charset="0"/>
                <a:ea typeface="ＭＳ Ｐゴシック" charset="0"/>
                <a:cs typeface="ＭＳ Ｐゴシック" charset="0"/>
              </a:defRPr>
            </a:lvl1pPr>
            <a:lvl2pPr marL="785372" indent="-302066" eaLnBrk="0" hangingPunct="0">
              <a:defRPr sz="2500">
                <a:solidFill>
                  <a:schemeClr val="tx1"/>
                </a:solidFill>
                <a:latin typeface="Calibri" charset="0"/>
                <a:ea typeface="ＭＳ Ｐゴシック" charset="0"/>
              </a:defRPr>
            </a:lvl2pPr>
            <a:lvl3pPr marL="1208265" indent="-241653" eaLnBrk="0" hangingPunct="0">
              <a:defRPr sz="2500">
                <a:solidFill>
                  <a:schemeClr val="tx1"/>
                </a:solidFill>
                <a:latin typeface="Calibri" charset="0"/>
                <a:ea typeface="ＭＳ Ｐゴシック" charset="0"/>
              </a:defRPr>
            </a:lvl3pPr>
            <a:lvl4pPr marL="1691571" indent="-241653" eaLnBrk="0" hangingPunct="0">
              <a:defRPr sz="2500">
                <a:solidFill>
                  <a:schemeClr val="tx1"/>
                </a:solidFill>
                <a:latin typeface="Calibri" charset="0"/>
                <a:ea typeface="ＭＳ Ｐゴシック" charset="0"/>
              </a:defRPr>
            </a:lvl4pPr>
            <a:lvl5pPr marL="2174878" indent="-241653" eaLnBrk="0" hangingPunct="0">
              <a:defRPr sz="2500">
                <a:solidFill>
                  <a:schemeClr val="tx1"/>
                </a:solidFill>
                <a:latin typeface="Calibri" charset="0"/>
                <a:ea typeface="ＭＳ Ｐゴシック" charset="0"/>
              </a:defRPr>
            </a:lvl5pPr>
            <a:lvl6pPr marL="2658184" indent="-241653" eaLnBrk="0" fontAlgn="base" hangingPunct="0">
              <a:spcBef>
                <a:spcPct val="0"/>
              </a:spcBef>
              <a:spcAft>
                <a:spcPct val="0"/>
              </a:spcAft>
              <a:defRPr sz="2500">
                <a:solidFill>
                  <a:schemeClr val="tx1"/>
                </a:solidFill>
                <a:latin typeface="Calibri" charset="0"/>
                <a:ea typeface="ＭＳ Ｐゴシック" charset="0"/>
              </a:defRPr>
            </a:lvl6pPr>
            <a:lvl7pPr marL="3141490" indent="-241653" eaLnBrk="0" fontAlgn="base" hangingPunct="0">
              <a:spcBef>
                <a:spcPct val="0"/>
              </a:spcBef>
              <a:spcAft>
                <a:spcPct val="0"/>
              </a:spcAft>
              <a:defRPr sz="2500">
                <a:solidFill>
                  <a:schemeClr val="tx1"/>
                </a:solidFill>
                <a:latin typeface="Calibri" charset="0"/>
                <a:ea typeface="ＭＳ Ｐゴシック" charset="0"/>
              </a:defRPr>
            </a:lvl7pPr>
            <a:lvl8pPr marL="3624796" indent="-241653" eaLnBrk="0" fontAlgn="base" hangingPunct="0">
              <a:spcBef>
                <a:spcPct val="0"/>
              </a:spcBef>
              <a:spcAft>
                <a:spcPct val="0"/>
              </a:spcAft>
              <a:defRPr sz="2500">
                <a:solidFill>
                  <a:schemeClr val="tx1"/>
                </a:solidFill>
                <a:latin typeface="Calibri" charset="0"/>
                <a:ea typeface="ＭＳ Ｐゴシック" charset="0"/>
              </a:defRPr>
            </a:lvl8pPr>
            <a:lvl9pPr marL="4108102" indent="-241653" eaLnBrk="0" fontAlgn="base" hangingPunct="0">
              <a:spcBef>
                <a:spcPct val="0"/>
              </a:spcBef>
              <a:spcAft>
                <a:spcPct val="0"/>
              </a:spcAft>
              <a:defRPr sz="2500">
                <a:solidFill>
                  <a:schemeClr val="tx1"/>
                </a:solidFill>
                <a:latin typeface="Calibri" charset="0"/>
                <a:ea typeface="ＭＳ Ｐゴシック" charset="0"/>
              </a:defRPr>
            </a:lvl9pPr>
          </a:lstStyle>
          <a:p>
            <a:pPr eaLnBrk="1" fontAlgn="base" hangingPunct="1">
              <a:spcBef>
                <a:spcPct val="0"/>
              </a:spcBef>
              <a:spcAft>
                <a:spcPct val="0"/>
              </a:spcAft>
            </a:pPr>
            <a:fld id="{2977B201-9B76-744C-9D4E-10322242F1DE}" type="slidenum">
              <a:rPr lang="en-US" sz="1300">
                <a:cs typeface="Arial" charset="0"/>
              </a:rPr>
              <a:pPr eaLnBrk="1" fontAlgn="base" hangingPunct="1">
                <a:spcBef>
                  <a:spcPct val="0"/>
                </a:spcBef>
                <a:spcAft>
                  <a:spcPct val="0"/>
                </a:spcAft>
              </a:pPr>
              <a:t>34</a:t>
            </a:fld>
            <a:endParaRPr lang="en-US" sz="1300">
              <a:cs typeface="Arial" charset="0"/>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7300" y="720725"/>
            <a:ext cx="4800600" cy="3600450"/>
          </a:xfrm>
        </p:spPr>
      </p:sp>
      <p:sp>
        <p:nvSpPr>
          <p:cNvPr id="3" name="Notes Placeholder 2"/>
          <p:cNvSpPr>
            <a:spLocks noGrp="1"/>
          </p:cNvSpPr>
          <p:nvPr>
            <p:ph type="body" idx="1"/>
          </p:nvPr>
        </p:nvSpPr>
        <p:spPr/>
        <p:txBody>
          <a:bodyPr/>
          <a:lstStyle/>
          <a:p>
            <a:pPr marL="171450" indent="-171450">
              <a:buFont typeface="Arial"/>
              <a:buChar char="•"/>
            </a:pPr>
            <a:r>
              <a:rPr lang="en-US" dirty="0" smtClean="0"/>
              <a:t>For example going back to the 127 cancer driver genes from the start of my talk. </a:t>
            </a:r>
          </a:p>
          <a:p>
            <a:pPr marL="171450" indent="-171450">
              <a:buFont typeface="Arial"/>
              <a:buChar char="•"/>
            </a:pPr>
            <a:r>
              <a:rPr lang="en-US" dirty="0" smtClean="0"/>
              <a:t>We did a Reactome</a:t>
            </a:r>
            <a:r>
              <a:rPr lang="en-US" baseline="0" dirty="0" smtClean="0"/>
              <a:t> FI network based analysis by constructing a FI </a:t>
            </a:r>
            <a:r>
              <a:rPr lang="en-US" baseline="0" dirty="0" err="1" smtClean="0"/>
              <a:t>subnetwork</a:t>
            </a:r>
            <a:r>
              <a:rPr lang="en-US" baseline="0" dirty="0" smtClean="0"/>
              <a:t>, perform network clustering analysis, and annotate network modules. </a:t>
            </a:r>
          </a:p>
          <a:p>
            <a:pPr marL="171450" indent="-171450" defTabSz="483306">
              <a:buFont typeface="Arial"/>
              <a:buChar char="•"/>
              <a:defRPr/>
            </a:pPr>
            <a:r>
              <a:rPr lang="en-US" dirty="0" smtClean="0"/>
              <a:t>Essentially,</a:t>
            </a:r>
            <a:r>
              <a:rPr lang="en-US" baseline="0" dirty="0" smtClean="0"/>
              <a:t> </a:t>
            </a:r>
            <a:r>
              <a:rPr lang="en-US" dirty="0" smtClean="0"/>
              <a:t>reduces 127 mutated genes to</a:t>
            </a:r>
            <a:r>
              <a:rPr lang="en-US" baseline="0" dirty="0" smtClean="0"/>
              <a:t> a handful of </a:t>
            </a:r>
            <a:r>
              <a:rPr lang="en-US" dirty="0" smtClean="0"/>
              <a:t>mutated pathways.</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7193CF32-A3D3-0940-B437-666D197ECF36}" type="slidenum">
              <a:rPr lang="en-US" smtClean="0"/>
              <a:t>35</a:t>
            </a:fld>
            <a:endParaRPr lang="en-US"/>
          </a:p>
        </p:txBody>
      </p:sp>
    </p:spTree>
    <p:extLst>
      <p:ext uri="{BB962C8B-B14F-4D97-AF65-F5344CB8AC3E}">
        <p14:creationId xmlns:p14="http://schemas.microsoft.com/office/powerpoint/2010/main" val="182971016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7300" y="720725"/>
            <a:ext cx="4800600" cy="3600450"/>
          </a:xfrm>
        </p:spPr>
      </p:sp>
      <p:sp>
        <p:nvSpPr>
          <p:cNvPr id="3" name="Notes Placeholder 2"/>
          <p:cNvSpPr>
            <a:spLocks noGrp="1"/>
          </p:cNvSpPr>
          <p:nvPr>
            <p:ph type="body" idx="1"/>
          </p:nvPr>
        </p:nvSpPr>
        <p:spPr/>
        <p:txBody>
          <a:bodyPr/>
          <a:lstStyle/>
          <a:p>
            <a:pPr marL="171450" indent="-171450">
              <a:buFont typeface="Arial"/>
              <a:buChar char="•"/>
            </a:pPr>
            <a:r>
              <a:rPr lang="en-US" dirty="0" smtClean="0">
                <a:latin typeface="Calibri" charset="0"/>
              </a:rPr>
              <a:t>By combining the </a:t>
            </a:r>
            <a:r>
              <a:rPr lang="en-US" dirty="0" err="1" smtClean="0">
                <a:latin typeface="Calibri" charset="0"/>
              </a:rPr>
              <a:t>ReactomeFI</a:t>
            </a:r>
            <a:r>
              <a:rPr lang="en-US" baseline="0" dirty="0" smtClean="0">
                <a:latin typeface="Calibri" charset="0"/>
              </a:rPr>
              <a:t> network with gene expression data it is possible to search for network modules that are related to patient overall survival.</a:t>
            </a:r>
          </a:p>
          <a:p>
            <a:pPr marL="171450" indent="-171450">
              <a:buFont typeface="Arial"/>
              <a:buChar char="•"/>
            </a:pPr>
            <a:r>
              <a:rPr lang="en-US" baseline="0" dirty="0" smtClean="0">
                <a:latin typeface="Calibri" charset="0"/>
              </a:rPr>
              <a:t>First calculate gene expression correlations for genes involved in the </a:t>
            </a:r>
            <a:r>
              <a:rPr lang="en-US" baseline="0" dirty="0" err="1" smtClean="0">
                <a:latin typeface="Calibri" charset="0"/>
              </a:rPr>
              <a:t>Fis</a:t>
            </a:r>
            <a:r>
              <a:rPr lang="en-US" baseline="0" dirty="0" smtClean="0">
                <a:latin typeface="Calibri" charset="0"/>
              </a:rPr>
              <a:t>, and you assign </a:t>
            </a:r>
            <a:r>
              <a:rPr lang="en-US" baseline="0" dirty="0" err="1" smtClean="0">
                <a:latin typeface="Calibri" charset="0"/>
              </a:rPr>
              <a:t>corellations</a:t>
            </a:r>
            <a:r>
              <a:rPr lang="en-US" baseline="0" dirty="0" smtClean="0">
                <a:latin typeface="Calibri" charset="0"/>
              </a:rPr>
              <a:t> to FIs to convert an </a:t>
            </a:r>
            <a:r>
              <a:rPr lang="en-US" baseline="0" dirty="0" err="1" smtClean="0">
                <a:latin typeface="Calibri" charset="0"/>
              </a:rPr>
              <a:t>unweighted</a:t>
            </a:r>
            <a:r>
              <a:rPr lang="en-US" baseline="0" dirty="0" smtClean="0">
                <a:latin typeface="Calibri" charset="0"/>
              </a:rPr>
              <a:t> network into a weighted one.</a:t>
            </a:r>
          </a:p>
          <a:p>
            <a:pPr marL="171450" indent="-171450">
              <a:buFont typeface="Arial"/>
              <a:buChar char="•"/>
            </a:pPr>
            <a:r>
              <a:rPr lang="en-US" baseline="0" dirty="0" smtClean="0">
                <a:latin typeface="Calibri" charset="0"/>
              </a:rPr>
              <a:t>We use the MCL network clustering algorithm to identify the modules.</a:t>
            </a:r>
          </a:p>
          <a:p>
            <a:pPr marL="171450" indent="-171450">
              <a:buFont typeface="Arial"/>
              <a:buChar char="•"/>
            </a:pPr>
            <a:r>
              <a:rPr lang="en-US" dirty="0" smtClean="0">
                <a:latin typeface="Calibri" charset="0"/>
              </a:rPr>
              <a:t>With the </a:t>
            </a:r>
            <a:r>
              <a:rPr lang="en-US" dirty="0" err="1" smtClean="0">
                <a:latin typeface="Calibri" charset="0"/>
              </a:rPr>
              <a:t>Reactome</a:t>
            </a:r>
            <a:r>
              <a:rPr lang="en-US" dirty="0" smtClean="0">
                <a:latin typeface="Calibri" charset="0"/>
              </a:rPr>
              <a:t> FI app, you can choose either </a:t>
            </a:r>
            <a:r>
              <a:rPr lang="en-US" dirty="0" err="1" smtClean="0">
                <a:latin typeface="Calibri" charset="0"/>
              </a:rPr>
              <a:t>CoxPH</a:t>
            </a:r>
            <a:r>
              <a:rPr lang="en-US" dirty="0" smtClean="0">
                <a:latin typeface="Calibri" charset="0"/>
              </a:rPr>
              <a:t> or Kaplan-Meier model to do survival analysis. </a:t>
            </a:r>
          </a:p>
          <a:p>
            <a:pPr marL="171450" indent="-171450">
              <a:buFont typeface="Arial"/>
              <a:buChar char="•"/>
            </a:pPr>
            <a:r>
              <a:rPr lang="en-US" dirty="0" smtClean="0">
                <a:latin typeface="Calibri" charset="0"/>
              </a:rPr>
              <a:t>With KM, plots</a:t>
            </a:r>
            <a:r>
              <a:rPr lang="en-US" baseline="0" dirty="0" smtClean="0">
                <a:latin typeface="Calibri" charset="0"/>
              </a:rPr>
              <a:t> are drawn for survival </a:t>
            </a:r>
            <a:r>
              <a:rPr lang="en-US" baseline="0" dirty="0" err="1" smtClean="0">
                <a:latin typeface="Calibri" charset="0"/>
              </a:rPr>
              <a:t>probablility</a:t>
            </a:r>
            <a:r>
              <a:rPr lang="en-US" baseline="0" dirty="0" smtClean="0">
                <a:latin typeface="Calibri" charset="0"/>
              </a:rPr>
              <a:t> </a:t>
            </a:r>
            <a:r>
              <a:rPr lang="en-US" baseline="0" dirty="0" err="1" smtClean="0">
                <a:latin typeface="Calibri" charset="0"/>
              </a:rPr>
              <a:t>vs</a:t>
            </a:r>
            <a:r>
              <a:rPr lang="en-US" baseline="0" dirty="0" smtClean="0">
                <a:latin typeface="Calibri" charset="0"/>
              </a:rPr>
              <a:t> time </a:t>
            </a:r>
            <a:r>
              <a:rPr lang="en-US" baseline="0" dirty="0" err="1" smtClean="0">
                <a:latin typeface="Calibri" charset="0"/>
              </a:rPr>
              <a:t>elasped</a:t>
            </a:r>
            <a:r>
              <a:rPr lang="en-US" baseline="0" dirty="0" smtClean="0">
                <a:latin typeface="Calibri" charset="0"/>
              </a:rPr>
              <a:t> for different groups of samples and then a log-rank test is used to check the significance of the difference amongst the plotted lines</a:t>
            </a:r>
            <a:endParaRPr lang="en-US" dirty="0" smtClean="0">
              <a:latin typeface="Calibri" charset="0"/>
            </a:endParaRPr>
          </a:p>
          <a:p>
            <a:pPr marL="171450" indent="-171450">
              <a:buFont typeface="Arial"/>
              <a:buChar char="•"/>
            </a:pPr>
            <a:r>
              <a:rPr lang="en-US" dirty="0" smtClean="0">
                <a:latin typeface="Calibri" charset="0"/>
              </a:rPr>
              <a:t>In this case, all samples will be divided into two groups: samples having no low expression genes in the selected module (red line) and samples having high expression genes in module (green line).</a:t>
            </a:r>
          </a:p>
          <a:p>
            <a:pPr marL="171450" indent="-171450">
              <a:buFont typeface="Arial"/>
              <a:buChar char="•"/>
            </a:pPr>
            <a:r>
              <a:rPr lang="en-US" dirty="0" smtClean="0">
                <a:latin typeface="Calibri" charset="0"/>
              </a:rPr>
              <a:t>31 genes in cell mitotic</a:t>
            </a:r>
            <a:r>
              <a:rPr lang="en-US" baseline="0" dirty="0" smtClean="0">
                <a:latin typeface="Calibri" charset="0"/>
              </a:rPr>
              <a:t> apparatus</a:t>
            </a:r>
            <a:r>
              <a:rPr lang="en-US" dirty="0" smtClean="0">
                <a:latin typeface="Calibri" charset="0"/>
              </a:rPr>
              <a:t> assembly </a:t>
            </a:r>
            <a:r>
              <a:rPr lang="en-US" baseline="0" dirty="0" smtClean="0">
                <a:latin typeface="Calibri" charset="0"/>
              </a:rPr>
              <a:t>module whose expression is significantly related to breast cancer patient survival across 5 independent samples. </a:t>
            </a:r>
          </a:p>
          <a:p>
            <a:pPr marL="171450" indent="-171450">
              <a:buFont typeface="Arial"/>
              <a:buChar char="•"/>
            </a:pPr>
            <a:r>
              <a:rPr lang="en-US" baseline="0" dirty="0" err="1" smtClean="0">
                <a:latin typeface="Calibri" charset="0"/>
              </a:rPr>
              <a:t>Reactome</a:t>
            </a:r>
            <a:r>
              <a:rPr lang="en-US" baseline="0" dirty="0" smtClean="0">
                <a:latin typeface="Calibri" charset="0"/>
              </a:rPr>
              <a:t> annotation in the purple; NCI PID in orange - </a:t>
            </a:r>
            <a:r>
              <a:rPr lang="en-US" dirty="0" smtClean="0">
                <a:latin typeface="Calibri" charset="0"/>
              </a:rPr>
              <a:t>CC/ABK </a:t>
            </a:r>
          </a:p>
          <a:p>
            <a:pPr marL="171450" indent="-171450">
              <a:buFont typeface="Arial"/>
              <a:buChar char="•"/>
            </a:pPr>
            <a:r>
              <a:rPr lang="en-US" dirty="0" smtClean="0">
                <a:latin typeface="Calibri" charset="0"/>
              </a:rPr>
              <a:t>Patients</a:t>
            </a:r>
            <a:r>
              <a:rPr lang="en-US" baseline="0" dirty="0" smtClean="0">
                <a:latin typeface="Calibri" charset="0"/>
              </a:rPr>
              <a:t> with low expression of module genes faired better than patients with high expression of module genes.</a:t>
            </a:r>
            <a:endParaRPr lang="en-US" dirty="0" smtClean="0">
              <a:latin typeface="Calibri" charset="0"/>
            </a:endParaRPr>
          </a:p>
          <a:p>
            <a:pPr marL="171450" indent="-171450">
              <a:buFont typeface="Arial"/>
              <a:buChar char="•"/>
            </a:pPr>
            <a:r>
              <a:rPr lang="en-US" dirty="0" smtClean="0">
                <a:latin typeface="Calibri" charset="0"/>
              </a:rPr>
              <a:t>A single network module or a set of such modules could be used as a signature of cancer patient prognosis. </a:t>
            </a:r>
          </a:p>
          <a:p>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F3969550-FBCF-404B-9FAA-7B1DCDF2C4FF}" type="slidenum">
              <a:rPr lang="en-US" smtClean="0"/>
              <a:pPr>
                <a:defRPr/>
              </a:pPr>
              <a:t>36</a:t>
            </a:fld>
            <a:endParaRPr lang="en-US"/>
          </a:p>
        </p:txBody>
      </p:sp>
    </p:spTree>
    <p:extLst>
      <p:ext uri="{BB962C8B-B14F-4D97-AF65-F5344CB8AC3E}">
        <p14:creationId xmlns:p14="http://schemas.microsoft.com/office/powerpoint/2010/main" val="166457180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7300" y="720725"/>
            <a:ext cx="4800600" cy="3600450"/>
          </a:xfrm>
        </p:spPr>
      </p:sp>
      <p:sp>
        <p:nvSpPr>
          <p:cNvPr id="3" name="Notes Placeholder 2"/>
          <p:cNvSpPr>
            <a:spLocks noGrp="1"/>
          </p:cNvSpPr>
          <p:nvPr>
            <p:ph type="body" idx="1"/>
          </p:nvPr>
        </p:nvSpPr>
        <p:spPr/>
        <p:txBody>
          <a:bodyPr/>
          <a:lstStyle/>
          <a:p>
            <a:pPr marL="171450" indent="-171450">
              <a:buFont typeface="Arial"/>
              <a:buChar char="•"/>
            </a:pPr>
            <a:r>
              <a:rPr lang="en-US" dirty="0" smtClean="0"/>
              <a:t>Now to the</a:t>
            </a:r>
            <a:r>
              <a:rPr lang="en-US" baseline="0" dirty="0" smtClean="0"/>
              <a:t> final section, where we will talk about Pathway Based Modeling.</a:t>
            </a:r>
          </a:p>
          <a:p>
            <a:pPr marL="171450" indent="-171450">
              <a:buFont typeface="Arial"/>
              <a:buChar char="•"/>
            </a:pPr>
            <a:r>
              <a:rPr lang="en-US" baseline="0" dirty="0" smtClean="0"/>
              <a:t>This approach attempts to infer the how pathway states are disrupted in disease. </a:t>
            </a:r>
          </a:p>
          <a:p>
            <a:pPr marL="171450" indent="-171450">
              <a:buFont typeface="Arial"/>
              <a:buChar char="•"/>
            </a:pPr>
            <a:r>
              <a:rPr lang="en-US" baseline="0" dirty="0" smtClean="0"/>
              <a:t>It uses both qualitative and quantitative measurements to infer the activities of various genetic components in cancer biology.</a:t>
            </a:r>
          </a:p>
          <a:p>
            <a:pPr marL="171450" indent="-171450">
              <a:buFont typeface="Arial"/>
              <a:buChar char="•"/>
            </a:pPr>
            <a:r>
              <a:rPr lang="en-US" baseline="0" dirty="0" smtClean="0"/>
              <a:t>As such these methods relate the activity of some components with the influences and consequences of that activity (or inactivity) on other components.</a:t>
            </a:r>
          </a:p>
          <a:p>
            <a:endParaRPr lang="en-US" dirty="0"/>
          </a:p>
        </p:txBody>
      </p:sp>
      <p:sp>
        <p:nvSpPr>
          <p:cNvPr id="4" name="Slide Number Placeholder 3"/>
          <p:cNvSpPr>
            <a:spLocks noGrp="1"/>
          </p:cNvSpPr>
          <p:nvPr>
            <p:ph type="sldNum" sz="quarter" idx="10"/>
          </p:nvPr>
        </p:nvSpPr>
        <p:spPr/>
        <p:txBody>
          <a:bodyPr/>
          <a:lstStyle/>
          <a:p>
            <a:pPr>
              <a:defRPr/>
            </a:pPr>
            <a:fld id="{F3969550-FBCF-404B-9FAA-7B1DCDF2C4FF}" type="slidenum">
              <a:rPr lang="en-US" smtClean="0"/>
              <a:pPr>
                <a:defRPr/>
              </a:pPr>
              <a:t>37</a:t>
            </a:fld>
            <a:endParaRPr lang="en-US"/>
          </a:p>
        </p:txBody>
      </p:sp>
    </p:spTree>
    <p:extLst>
      <p:ext uri="{BB962C8B-B14F-4D97-AF65-F5344CB8AC3E}">
        <p14:creationId xmlns:p14="http://schemas.microsoft.com/office/powerpoint/2010/main" val="397588215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7300" y="720725"/>
            <a:ext cx="4800600" cy="3600450"/>
          </a:xfrm>
        </p:spPr>
      </p:sp>
      <p:sp>
        <p:nvSpPr>
          <p:cNvPr id="3" name="Notes Placeholder 2"/>
          <p:cNvSpPr>
            <a:spLocks noGrp="1"/>
          </p:cNvSpPr>
          <p:nvPr>
            <p:ph type="body" idx="1"/>
          </p:nvPr>
        </p:nvSpPr>
        <p:spPr/>
        <p:txBody>
          <a:bodyPr/>
          <a:lstStyle/>
          <a:p>
            <a:pPr marL="171450" indent="-171450">
              <a:buFont typeface="Arial"/>
              <a:buChar char="•"/>
            </a:pPr>
            <a:r>
              <a:rPr lang="en-US" dirty="0" err="1" smtClean="0"/>
              <a:t>CellNetAnalyzer</a:t>
            </a:r>
            <a:r>
              <a:rPr lang="en-US" dirty="0" smtClean="0"/>
              <a:t> is a MATLAB toolbox providing a graphical user interface and various </a:t>
            </a:r>
            <a:r>
              <a:rPr lang="en-US" dirty="0" err="1" smtClean="0"/>
              <a:t>allgorithms</a:t>
            </a:r>
            <a:r>
              <a:rPr lang="en-US" dirty="0" smtClean="0"/>
              <a:t> for exploring structural and functional properties of metabolic, signaling, and regulatory networks. Several algorithms are provided for computational strain design / metabolic engineering.</a:t>
            </a:r>
          </a:p>
          <a:p>
            <a:pPr marL="171450" indent="-171450">
              <a:buFont typeface="Arial"/>
              <a:buChar char="•"/>
            </a:pPr>
            <a:r>
              <a:rPr lang="en-US" dirty="0" err="1" smtClean="0"/>
              <a:t>NetPhorest</a:t>
            </a:r>
            <a:r>
              <a:rPr lang="en-US" dirty="0" smtClean="0"/>
              <a:t>,</a:t>
            </a:r>
            <a:r>
              <a:rPr lang="en-US" baseline="0" dirty="0" smtClean="0"/>
              <a:t> which has been superseded by </a:t>
            </a:r>
            <a:r>
              <a:rPr lang="en-US" dirty="0" err="1" smtClean="0"/>
              <a:t>NetworKIN</a:t>
            </a:r>
            <a:r>
              <a:rPr lang="en-US" dirty="0" smtClean="0"/>
              <a:t> – provides tools to </a:t>
            </a:r>
            <a:r>
              <a:rPr lang="en-US" dirty="0" err="1" smtClean="0"/>
              <a:t>deconvolute</a:t>
            </a:r>
            <a:r>
              <a:rPr lang="en-US" dirty="0" smtClean="0"/>
              <a:t> the underlying intracellular signaling networks within</a:t>
            </a:r>
            <a:r>
              <a:rPr lang="en-US" baseline="0" dirty="0" smtClean="0"/>
              <a:t> large-scale </a:t>
            </a:r>
            <a:r>
              <a:rPr lang="en-US" baseline="0" dirty="0" err="1" smtClean="0"/>
              <a:t>phosphoproteomics</a:t>
            </a:r>
            <a:r>
              <a:rPr lang="en-US" baseline="0" dirty="0" smtClean="0"/>
              <a:t> data sets. You can elucidate the phosphorylation events associated with a given phenotype or disease condition.</a:t>
            </a:r>
          </a:p>
          <a:p>
            <a:pPr marL="171450" indent="-171450">
              <a:buFont typeface="Arial"/>
              <a:buChar char="•"/>
            </a:pPr>
            <a:r>
              <a:rPr lang="en-US" dirty="0" err="1" smtClean="0"/>
              <a:t>ARACNe</a:t>
            </a:r>
            <a:r>
              <a:rPr lang="en-US" dirty="0" smtClean="0"/>
              <a:t> </a:t>
            </a:r>
            <a:r>
              <a:rPr lang="en-US" baseline="0" dirty="0" smtClean="0"/>
              <a:t>is a novel algorithm, using microarray expression profiles, specifically designed to scale up to the complexity of regulatory networks in mammalian cells, yet general enough to address a wider range of network </a:t>
            </a:r>
            <a:r>
              <a:rPr lang="en-US" baseline="0" dirty="0" err="1" smtClean="0"/>
              <a:t>deconvolution</a:t>
            </a:r>
            <a:r>
              <a:rPr lang="en-US" baseline="0" dirty="0" smtClean="0"/>
              <a:t> problems. It eliminates the vast majority of indirect interactions typically inferred by pairwise analysis.</a:t>
            </a:r>
          </a:p>
          <a:p>
            <a:pPr marL="171450" marR="0" indent="-171450" algn="l" defTabSz="914400" rtl="0" eaLnBrk="0" fontAlgn="base" latinLnBrk="0" hangingPunct="0">
              <a:lnSpc>
                <a:spcPct val="100000"/>
              </a:lnSpc>
              <a:spcBef>
                <a:spcPct val="30000"/>
              </a:spcBef>
              <a:spcAft>
                <a:spcPct val="0"/>
              </a:spcAft>
              <a:buClrTx/>
              <a:buSzTx/>
              <a:buFont typeface="Arial"/>
              <a:buChar char="•"/>
              <a:tabLst/>
              <a:defRPr/>
            </a:pPr>
            <a:r>
              <a:rPr lang="en-US" dirty="0" smtClean="0"/>
              <a:t>PARADIGM – spend the rest of the time talking</a:t>
            </a:r>
            <a:r>
              <a:rPr lang="en-US" baseline="0" dirty="0" smtClean="0"/>
              <a:t> about it.</a:t>
            </a:r>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F3969550-FBCF-404B-9FAA-7B1DCDF2C4FF}" type="slidenum">
              <a:rPr lang="en-US" smtClean="0"/>
              <a:pPr>
                <a:defRPr/>
              </a:pPr>
              <a:t>38</a:t>
            </a:fld>
            <a:endParaRPr lang="en-US"/>
          </a:p>
        </p:txBody>
      </p:sp>
    </p:spTree>
    <p:extLst>
      <p:ext uri="{BB962C8B-B14F-4D97-AF65-F5344CB8AC3E}">
        <p14:creationId xmlns:p14="http://schemas.microsoft.com/office/powerpoint/2010/main" val="166856782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7300" y="720725"/>
            <a:ext cx="4800600" cy="3600450"/>
          </a:xfrm>
        </p:spPr>
      </p:sp>
      <p:sp>
        <p:nvSpPr>
          <p:cNvPr id="3" name="Notes Placeholder 2"/>
          <p:cNvSpPr>
            <a:spLocks noGrp="1"/>
          </p:cNvSpPr>
          <p:nvPr>
            <p:ph type="body" idx="1"/>
          </p:nvPr>
        </p:nvSpPr>
        <p:spPr/>
        <p:txBody>
          <a:bodyPr/>
          <a:lstStyle/>
          <a:p>
            <a:pPr marL="171450" indent="-171450">
              <a:buFont typeface="Arial"/>
              <a:buChar char="•"/>
            </a:pPr>
            <a:r>
              <a:rPr lang="en-US" dirty="0" smtClean="0"/>
              <a:t>PGMS are a widely used technique</a:t>
            </a:r>
            <a:r>
              <a:rPr lang="en-US" baseline="0" dirty="0" smtClean="0"/>
              <a:t> in machine learning and statistics for modeling complex dependencies amongst multiple variables.</a:t>
            </a:r>
          </a:p>
          <a:p>
            <a:pPr marL="171450" indent="-171450">
              <a:buFont typeface="Arial"/>
              <a:buChar char="•"/>
            </a:pPr>
            <a:r>
              <a:rPr lang="en-US" dirty="0" smtClean="0"/>
              <a:t>Recently, PGMs</a:t>
            </a:r>
            <a:r>
              <a:rPr lang="en-US" baseline="0" dirty="0" smtClean="0"/>
              <a:t> have been applied recently to cancer network analysis.</a:t>
            </a:r>
          </a:p>
          <a:p>
            <a:pPr marL="171450" indent="-171450">
              <a:buFont typeface="Arial"/>
              <a:buChar char="•"/>
            </a:pPr>
            <a:r>
              <a:rPr lang="en-US" baseline="0" dirty="0" smtClean="0"/>
              <a:t>Goal is to integrate multiple data types into the model.</a:t>
            </a:r>
          </a:p>
          <a:p>
            <a:pPr marL="171450" indent="-171450">
              <a:buFont typeface="Arial"/>
              <a:buChar char="•"/>
            </a:pPr>
            <a:r>
              <a:rPr lang="en-US" baseline="0" dirty="0" smtClean="0"/>
              <a:t>Find significant pathways</a:t>
            </a:r>
          </a:p>
          <a:p>
            <a:pPr marL="171450" indent="-171450">
              <a:buFont typeface="Arial"/>
              <a:buChar char="•"/>
            </a:pPr>
            <a:r>
              <a:rPr lang="en-US" baseline="0" dirty="0" smtClean="0"/>
              <a:t>With having access to multiple patient samples the goal is to link pathways and their activities to patient phenotypes</a:t>
            </a:r>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F3969550-FBCF-404B-9FAA-7B1DCDF2C4FF}" type="slidenum">
              <a:rPr lang="en-US" smtClean="0"/>
              <a:pPr>
                <a:defRPr/>
              </a:pPr>
              <a:t>39</a:t>
            </a:fld>
            <a:endParaRPr lang="en-US"/>
          </a:p>
        </p:txBody>
      </p:sp>
    </p:spTree>
    <p:extLst>
      <p:ext uri="{BB962C8B-B14F-4D97-AF65-F5344CB8AC3E}">
        <p14:creationId xmlns:p14="http://schemas.microsoft.com/office/powerpoint/2010/main" val="9162921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7300" y="720725"/>
            <a:ext cx="4800600" cy="360045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3969550-FBCF-404B-9FAA-7B1DCDF2C4FF}" type="slidenum">
              <a:rPr lang="en-US" smtClean="0"/>
              <a:pPr>
                <a:defRPr/>
              </a:pPr>
              <a:t>4</a:t>
            </a:fld>
            <a:endParaRPr lang="en-US"/>
          </a:p>
        </p:txBody>
      </p:sp>
    </p:spTree>
    <p:extLst>
      <p:ext uri="{BB962C8B-B14F-4D97-AF65-F5344CB8AC3E}">
        <p14:creationId xmlns:p14="http://schemas.microsoft.com/office/powerpoint/2010/main" val="289378315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7300" y="720725"/>
            <a:ext cx="4800600" cy="3600450"/>
          </a:xfrm>
        </p:spPr>
      </p:sp>
      <p:sp>
        <p:nvSpPr>
          <p:cNvPr id="3" name="Notes Placeholder 2"/>
          <p:cNvSpPr>
            <a:spLocks noGrp="1"/>
          </p:cNvSpPr>
          <p:nvPr>
            <p:ph type="body" idx="1"/>
          </p:nvPr>
        </p:nvSpPr>
        <p:spPr/>
        <p:txBody>
          <a:bodyPr/>
          <a:lstStyle/>
          <a:p>
            <a:pPr marL="171435" indent="-171435">
              <a:buFont typeface="Arial"/>
              <a:buChar char="•"/>
            </a:pPr>
            <a:r>
              <a:rPr lang="en-US" dirty="0" smtClean="0"/>
              <a:t>PARADIGM</a:t>
            </a:r>
            <a:r>
              <a:rPr lang="en-US" baseline="0" dirty="0" smtClean="0"/>
              <a:t> allows you to integrate multiple simultaneous alterations</a:t>
            </a:r>
          </a:p>
          <a:p>
            <a:pPr marL="171435" indent="-171435">
              <a:buFont typeface="Arial"/>
              <a:buChar char="•"/>
            </a:pPr>
            <a:r>
              <a:rPr lang="en-US" baseline="0" dirty="0" smtClean="0"/>
              <a:t>In order to do this you need to create factor graphs. </a:t>
            </a:r>
          </a:p>
          <a:p>
            <a:pPr marL="171435" indent="-171435">
              <a:buFont typeface="Arial"/>
              <a:buChar char="•"/>
            </a:pPr>
            <a:r>
              <a:rPr lang="en-US" baseline="0" dirty="0" smtClean="0"/>
              <a:t>For example, a single protein in a pathway is expanded into four nodes – gene copy number, gene expression, protein level and protein activity. </a:t>
            </a:r>
          </a:p>
          <a:p>
            <a:pPr marL="171435" indent="-171435" defTabSz="914319">
              <a:buFont typeface="Arial"/>
              <a:buChar char="•"/>
              <a:defRPr/>
            </a:pPr>
            <a:r>
              <a:rPr lang="en-US" baseline="0" dirty="0" smtClean="0"/>
              <a:t>A small fragment of the p53 apoptosis pathway is shown to the left, and on the right is converted into a factor graph.</a:t>
            </a:r>
          </a:p>
          <a:p>
            <a:endParaRPr lang="en-US" dirty="0"/>
          </a:p>
        </p:txBody>
      </p:sp>
      <p:sp>
        <p:nvSpPr>
          <p:cNvPr id="4" name="Slide Number Placeholder 3"/>
          <p:cNvSpPr>
            <a:spLocks noGrp="1"/>
          </p:cNvSpPr>
          <p:nvPr>
            <p:ph type="sldNum" sz="quarter" idx="10"/>
          </p:nvPr>
        </p:nvSpPr>
        <p:spPr/>
        <p:txBody>
          <a:bodyPr/>
          <a:lstStyle/>
          <a:p>
            <a:pPr>
              <a:defRPr/>
            </a:pPr>
            <a:fld id="{F3969550-FBCF-404B-9FAA-7B1DCDF2C4FF}" type="slidenum">
              <a:rPr lang="en-US" smtClean="0"/>
              <a:pPr>
                <a:defRPr/>
              </a:pPr>
              <a:t>40</a:t>
            </a:fld>
            <a:endParaRPr lang="en-US"/>
          </a:p>
        </p:txBody>
      </p:sp>
    </p:spTree>
    <p:extLst>
      <p:ext uri="{BB962C8B-B14F-4D97-AF65-F5344CB8AC3E}">
        <p14:creationId xmlns:p14="http://schemas.microsoft.com/office/powerpoint/2010/main" val="321591391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7300" y="720725"/>
            <a:ext cx="4800600" cy="3600450"/>
          </a:xfrm>
        </p:spPr>
      </p:sp>
      <p:sp>
        <p:nvSpPr>
          <p:cNvPr id="3" name="Notes Placeholder 2"/>
          <p:cNvSpPr>
            <a:spLocks noGrp="1"/>
          </p:cNvSpPr>
          <p:nvPr>
            <p:ph type="body" idx="1"/>
          </p:nvPr>
        </p:nvSpPr>
        <p:spPr/>
        <p:txBody>
          <a:bodyPr/>
          <a:lstStyle/>
          <a:p>
            <a:pPr marL="181240" indent="-181240">
              <a:buFont typeface="Arial"/>
              <a:buChar char="•"/>
            </a:pPr>
            <a:r>
              <a:rPr lang="en-US" baseline="0" dirty="0" smtClean="0"/>
              <a:t>In this example, we have a simple gene expression regulatory pathway where CTGF and NPPA are two generic TFs, which regulate cell proliferation. </a:t>
            </a:r>
          </a:p>
          <a:p>
            <a:pPr marL="181240" indent="-181240">
              <a:buFont typeface="Arial"/>
              <a:buChar char="•"/>
            </a:pPr>
            <a:r>
              <a:rPr lang="en-US" baseline="0" dirty="0" smtClean="0"/>
              <a:t>The expressions of these two proteins are controlled by upstream proteins, including YAP1, WWTR1, and RUNX2.</a:t>
            </a:r>
          </a:p>
          <a:p>
            <a:pPr marL="181240" indent="-181240">
              <a:buFont typeface="Arial"/>
              <a:buChar char="•"/>
            </a:pPr>
            <a:r>
              <a:rPr lang="en-US" baseline="0" dirty="0" smtClean="0"/>
              <a:t>By converting a Reactome pathway like this to a PGM, we can try to answers like:</a:t>
            </a:r>
          </a:p>
          <a:p>
            <a:pPr marL="664546" lvl="1" indent="-181240">
              <a:buFont typeface="Arial"/>
              <a:buChar char="•"/>
            </a:pPr>
            <a:r>
              <a:rPr lang="en-US" baseline="0" dirty="0" smtClean="0"/>
              <a:t> If YAP1 copy number is higher -&gt; Is CTGF </a:t>
            </a:r>
            <a:r>
              <a:rPr lang="en-US" baseline="0" dirty="0" err="1" smtClean="0"/>
              <a:t>exp</a:t>
            </a:r>
            <a:r>
              <a:rPr lang="en-US" baseline="0" dirty="0" smtClean="0"/>
              <a:t> up?</a:t>
            </a:r>
          </a:p>
          <a:p>
            <a:pPr marL="664546" lvl="1" indent="-181240">
              <a:buFont typeface="Arial"/>
              <a:buChar char="•"/>
            </a:pPr>
            <a:r>
              <a:rPr lang="en-US" baseline="0" dirty="0" smtClean="0"/>
              <a:t>Or NPPA1 activity high, how likely is WWTR1 </a:t>
            </a:r>
            <a:r>
              <a:rPr lang="en-US" baseline="0" dirty="0" err="1" smtClean="0"/>
              <a:t>exp</a:t>
            </a:r>
            <a:r>
              <a:rPr lang="en-US" baseline="0" dirty="0" smtClean="0"/>
              <a:t> up or RUNX2 </a:t>
            </a:r>
            <a:r>
              <a:rPr lang="en-US" baseline="0" dirty="0" err="1" smtClean="0"/>
              <a:t>exp</a:t>
            </a:r>
            <a:r>
              <a:rPr lang="en-US" baseline="0" dirty="0" smtClean="0"/>
              <a:t> down?</a:t>
            </a:r>
          </a:p>
        </p:txBody>
      </p:sp>
      <p:sp>
        <p:nvSpPr>
          <p:cNvPr id="4" name="Slide Number Placeholder 3"/>
          <p:cNvSpPr>
            <a:spLocks noGrp="1"/>
          </p:cNvSpPr>
          <p:nvPr>
            <p:ph type="sldNum" sz="quarter" idx="10"/>
          </p:nvPr>
        </p:nvSpPr>
        <p:spPr/>
        <p:txBody>
          <a:bodyPr/>
          <a:lstStyle/>
          <a:p>
            <a:fld id="{502A9A13-E12E-4347-8576-7685F2BBDFB1}" type="slidenum">
              <a:rPr lang="en-US" smtClean="0"/>
              <a:t>41</a:t>
            </a:fld>
            <a:endParaRPr lang="en-US"/>
          </a:p>
        </p:txBody>
      </p:sp>
    </p:spTree>
    <p:extLst>
      <p:ext uri="{BB962C8B-B14F-4D97-AF65-F5344CB8AC3E}">
        <p14:creationId xmlns:p14="http://schemas.microsoft.com/office/powerpoint/2010/main" val="420254211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7300" y="720725"/>
            <a:ext cx="4800600" cy="3600450"/>
          </a:xfrm>
        </p:spPr>
      </p:sp>
      <p:sp>
        <p:nvSpPr>
          <p:cNvPr id="3" name="Notes Placeholder 2"/>
          <p:cNvSpPr>
            <a:spLocks noGrp="1"/>
          </p:cNvSpPr>
          <p:nvPr>
            <p:ph type="body" idx="1"/>
          </p:nvPr>
        </p:nvSpPr>
        <p:spPr/>
        <p:txBody>
          <a:bodyPr/>
          <a:lstStyle/>
          <a:p>
            <a:pPr marL="181240" indent="-181240">
              <a:buFont typeface="Arial"/>
              <a:buChar char="•"/>
            </a:pPr>
            <a:r>
              <a:rPr lang="en-US" baseline="0" dirty="0" smtClean="0"/>
              <a:t>In this example, CNVs and mRNA expression data from </a:t>
            </a:r>
            <a:r>
              <a:rPr lang="en-US" baseline="0" dirty="0" err="1" smtClean="0"/>
              <a:t>OvCa</a:t>
            </a:r>
            <a:r>
              <a:rPr lang="en-US" baseline="0" dirty="0" smtClean="0"/>
              <a:t> samples were integrated into the converted factor graph according to the PARADIGM approach. </a:t>
            </a:r>
          </a:p>
          <a:p>
            <a:pPr marL="181240" indent="-181240">
              <a:buFont typeface="Arial"/>
              <a:buChar char="•"/>
            </a:pPr>
            <a:r>
              <a:rPr lang="en-US" baseline="0" dirty="0" smtClean="0"/>
              <a:t>After that, </a:t>
            </a:r>
            <a:r>
              <a:rPr lang="en-US" b="0" baseline="0" dirty="0" smtClean="0"/>
              <a:t>inference</a:t>
            </a:r>
            <a:r>
              <a:rPr lang="en-US" baseline="0" dirty="0" smtClean="0"/>
              <a:t> was performed and results with and without CNV and gene expression were compared to see how much pathway entities were impacted by abnormal gene expressions and CNVs, and colored proportionally. </a:t>
            </a:r>
          </a:p>
          <a:p>
            <a:pPr marL="181240" indent="-181240">
              <a:buFont typeface="Arial"/>
              <a:buChar char="•"/>
            </a:pPr>
            <a:r>
              <a:rPr lang="en-US" baseline="0" dirty="0" smtClean="0"/>
              <a:t>The left panel allows users to view the causes of impact on pathway entities and the right tables display the observed CNVs and mRNA expression values.</a:t>
            </a:r>
          </a:p>
          <a:p>
            <a:pPr marL="181240" indent="-181240" defTabSz="483306">
              <a:buFont typeface="Arial"/>
              <a:buChar char="•"/>
              <a:defRPr/>
            </a:pPr>
            <a:r>
              <a:rPr lang="en-US" baseline="0" dirty="0" smtClean="0"/>
              <a:t>This slide shows the comparison between 2 </a:t>
            </a:r>
            <a:r>
              <a:rPr lang="en-US" baseline="0" dirty="0" err="1" smtClean="0"/>
              <a:t>OvCa</a:t>
            </a:r>
            <a:r>
              <a:rPr lang="en-US" baseline="0" dirty="0" smtClean="0"/>
              <a:t> samples. The first sample has lower expression of NPPA1 than the second sample, most likely because the second sample has a higher CNV value for WWTR1 (2 vs.1).</a:t>
            </a:r>
          </a:p>
        </p:txBody>
      </p:sp>
      <p:sp>
        <p:nvSpPr>
          <p:cNvPr id="4" name="Slide Number Placeholder 3"/>
          <p:cNvSpPr>
            <a:spLocks noGrp="1"/>
          </p:cNvSpPr>
          <p:nvPr>
            <p:ph type="sldNum" sz="quarter" idx="10"/>
          </p:nvPr>
        </p:nvSpPr>
        <p:spPr/>
        <p:txBody>
          <a:bodyPr/>
          <a:lstStyle/>
          <a:p>
            <a:fld id="{7193CF32-A3D3-0940-B437-666D197ECF36}" type="slidenum">
              <a:rPr lang="en-US" smtClean="0"/>
              <a:t>42</a:t>
            </a:fld>
            <a:endParaRPr lang="en-US"/>
          </a:p>
        </p:txBody>
      </p:sp>
    </p:spTree>
    <p:extLst>
      <p:ext uri="{BB962C8B-B14F-4D97-AF65-F5344CB8AC3E}">
        <p14:creationId xmlns:p14="http://schemas.microsoft.com/office/powerpoint/2010/main" val="147818019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7300" y="720725"/>
            <a:ext cx="4800600" cy="360045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3969550-FBCF-404B-9FAA-7B1DCDF2C4FF}" type="slidenum">
              <a:rPr lang="en-US" smtClean="0"/>
              <a:pPr>
                <a:defRPr/>
              </a:pPr>
              <a:t>43</a:t>
            </a:fld>
            <a:endParaRPr lang="en-US"/>
          </a:p>
        </p:txBody>
      </p:sp>
    </p:spTree>
    <p:extLst>
      <p:ext uri="{BB962C8B-B14F-4D97-AF65-F5344CB8AC3E}">
        <p14:creationId xmlns:p14="http://schemas.microsoft.com/office/powerpoint/2010/main" val="236350212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7"/>
          <p:cNvSpPr>
            <a:spLocks noGrp="1" noChangeArrowheads="1"/>
          </p:cNvSpPr>
          <p:nvPr>
            <p:ph type="sldNum"/>
          </p:nvPr>
        </p:nvSpPr>
        <p:spPr>
          <a:ln/>
        </p:spPr>
        <p:txBody>
          <a:bodyPr/>
          <a:lstStyle/>
          <a:p>
            <a:fld id="{31B16453-1018-4931-89F4-54DBC3191207}" type="slidenum">
              <a:rPr lang="en-US"/>
              <a:pPr/>
              <a:t>44</a:t>
            </a:fld>
            <a:endParaRPr lang="en-US"/>
          </a:p>
        </p:txBody>
      </p:sp>
      <p:sp>
        <p:nvSpPr>
          <p:cNvPr id="155649" name="Rectangle 1"/>
          <p:cNvSpPr txBox="1">
            <a:spLocks noGrp="1" noRot="1" noChangeAspect="1" noChangeArrowheads="1"/>
          </p:cNvSpPr>
          <p:nvPr>
            <p:ph type="sldImg"/>
          </p:nvPr>
        </p:nvSpPr>
        <p:spPr bwMode="auto">
          <a:xfrm>
            <a:off x="1373188" y="763588"/>
            <a:ext cx="5024437" cy="3770312"/>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55650" name="Rectangle 2"/>
          <p:cNvSpPr txBox="1">
            <a:spLocks noGrp="1" noChangeArrowheads="1"/>
          </p:cNvSpPr>
          <p:nvPr>
            <p:ph type="body" idx="1"/>
          </p:nvPr>
        </p:nvSpPr>
        <p:spPr bwMode="auto">
          <a:xfrm>
            <a:off x="777875" y="4776788"/>
            <a:ext cx="6216650"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7300" y="720725"/>
            <a:ext cx="4800600" cy="360045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3969550-FBCF-404B-9FAA-7B1DCDF2C4FF}" type="slidenum">
              <a:rPr lang="en-US" smtClean="0"/>
              <a:pPr>
                <a:defRPr/>
              </a:pPr>
              <a:t>45</a:t>
            </a:fld>
            <a:endParaRPr lang="en-US"/>
          </a:p>
        </p:txBody>
      </p:sp>
    </p:spTree>
    <p:extLst>
      <p:ext uri="{BB962C8B-B14F-4D97-AF65-F5344CB8AC3E}">
        <p14:creationId xmlns:p14="http://schemas.microsoft.com/office/powerpoint/2010/main" val="216455119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7300" y="720725"/>
            <a:ext cx="4800600" cy="360045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3969550-FBCF-404B-9FAA-7B1DCDF2C4FF}" type="slidenum">
              <a:rPr lang="en-US" smtClean="0"/>
              <a:pPr>
                <a:defRPr/>
              </a:pPr>
              <a:t>46</a:t>
            </a:fld>
            <a:endParaRPr lang="en-US"/>
          </a:p>
        </p:txBody>
      </p:sp>
    </p:spTree>
    <p:extLst>
      <p:ext uri="{BB962C8B-B14F-4D97-AF65-F5344CB8AC3E}">
        <p14:creationId xmlns:p14="http://schemas.microsoft.com/office/powerpoint/2010/main" val="149157018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7300" y="720725"/>
            <a:ext cx="4800600" cy="360045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3969550-FBCF-404B-9FAA-7B1DCDF2C4FF}" type="slidenum">
              <a:rPr lang="en-US" smtClean="0"/>
              <a:pPr>
                <a:defRPr/>
              </a:pPr>
              <a:t>47</a:t>
            </a:fld>
            <a:endParaRPr lang="en-US"/>
          </a:p>
        </p:txBody>
      </p:sp>
    </p:spTree>
    <p:extLst>
      <p:ext uri="{BB962C8B-B14F-4D97-AF65-F5344CB8AC3E}">
        <p14:creationId xmlns:p14="http://schemas.microsoft.com/office/powerpoint/2010/main" val="14631141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7300" y="720725"/>
            <a:ext cx="4800600" cy="360045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3969550-FBCF-404B-9FAA-7B1DCDF2C4FF}" type="slidenum">
              <a:rPr lang="en-US" smtClean="0"/>
              <a:pPr>
                <a:defRPr/>
              </a:pPr>
              <a:t>5</a:t>
            </a:fld>
            <a:endParaRPr lang="en-US"/>
          </a:p>
        </p:txBody>
      </p:sp>
    </p:spTree>
    <p:extLst>
      <p:ext uri="{BB962C8B-B14F-4D97-AF65-F5344CB8AC3E}">
        <p14:creationId xmlns:p14="http://schemas.microsoft.com/office/powerpoint/2010/main" val="41908249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7300" y="720725"/>
            <a:ext cx="4800600" cy="3600450"/>
          </a:xfrm>
        </p:spPr>
      </p:sp>
      <p:sp>
        <p:nvSpPr>
          <p:cNvPr id="3" name="Notes Placeholder 2"/>
          <p:cNvSpPr>
            <a:spLocks noGrp="1"/>
          </p:cNvSpPr>
          <p:nvPr>
            <p:ph type="body" idx="1"/>
          </p:nvPr>
        </p:nvSpPr>
        <p:spPr/>
        <p:txBody>
          <a:bodyPr/>
          <a:lstStyle/>
          <a:p>
            <a:pPr marL="171450" indent="-171450">
              <a:buFont typeface="Arial"/>
              <a:buChar char="•"/>
            </a:pPr>
            <a:r>
              <a:rPr lang="en-US" dirty="0" smtClean="0"/>
              <a:t>The challenge lies very often in the analysis of a huge amount of data to extract meaningful information and use them to answer some of the fundamental biological questions.</a:t>
            </a:r>
          </a:p>
          <a:p>
            <a:pPr marL="171450" indent="-171450">
              <a:buFont typeface="Arial"/>
              <a:buChar char="•"/>
            </a:pPr>
            <a:r>
              <a:rPr lang="en-US" dirty="0" smtClean="0"/>
              <a:t>Pathway analysis incorporates prior biological knowledge to analyze genes/proteins in groups in a biological context. </a:t>
            </a:r>
          </a:p>
          <a:p>
            <a:pPr marL="171450" indent="-171450">
              <a:buFont typeface="Arial"/>
              <a:buChar char="•"/>
            </a:pPr>
            <a:r>
              <a:rPr lang="en-US" dirty="0" smtClean="0"/>
              <a:t>The method increases statistical power by integrating multiple perturbations for testing in a high-dimensional space.</a:t>
            </a:r>
          </a:p>
          <a:p>
            <a:endParaRPr lang="en-US" dirty="0"/>
          </a:p>
        </p:txBody>
      </p:sp>
      <p:sp>
        <p:nvSpPr>
          <p:cNvPr id="4" name="Slide Number Placeholder 3"/>
          <p:cNvSpPr>
            <a:spLocks noGrp="1"/>
          </p:cNvSpPr>
          <p:nvPr>
            <p:ph type="sldNum" sz="quarter" idx="10"/>
          </p:nvPr>
        </p:nvSpPr>
        <p:spPr/>
        <p:txBody>
          <a:bodyPr/>
          <a:lstStyle/>
          <a:p>
            <a:pPr>
              <a:defRPr/>
            </a:pPr>
            <a:fld id="{F3969550-FBCF-404B-9FAA-7B1DCDF2C4FF}" type="slidenum">
              <a:rPr lang="en-US" smtClean="0"/>
              <a:pPr>
                <a:defRPr/>
              </a:pPr>
              <a:t>6</a:t>
            </a:fld>
            <a:endParaRPr lang="en-US"/>
          </a:p>
        </p:txBody>
      </p:sp>
    </p:spTree>
    <p:extLst>
      <p:ext uri="{BB962C8B-B14F-4D97-AF65-F5344CB8AC3E}">
        <p14:creationId xmlns:p14="http://schemas.microsoft.com/office/powerpoint/2010/main" val="4402317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7300" y="720725"/>
            <a:ext cx="4800600" cy="3600450"/>
          </a:xfrm>
        </p:spPr>
      </p:sp>
      <p:sp>
        <p:nvSpPr>
          <p:cNvPr id="3" name="Notes Placeholder 2"/>
          <p:cNvSpPr>
            <a:spLocks noGrp="1"/>
          </p:cNvSpPr>
          <p:nvPr>
            <p:ph type="body" idx="1"/>
          </p:nvPr>
        </p:nvSpPr>
        <p:spPr/>
        <p:txBody>
          <a:bodyPr/>
          <a:lstStyle/>
          <a:p>
            <a:pPr marL="171450" indent="-171450">
              <a:buFont typeface="Arial"/>
              <a:buChar char="•"/>
            </a:pPr>
            <a:r>
              <a:rPr lang="en-US" baseline="0" dirty="0" smtClean="0"/>
              <a:t>The most cited reason for using a pathway database is to help analyze gene lists. </a:t>
            </a:r>
          </a:p>
          <a:p>
            <a:pPr marL="171450" indent="-171450">
              <a:buFont typeface="Arial"/>
              <a:buChar char="•"/>
            </a:pPr>
            <a:r>
              <a:rPr lang="en-US" baseline="0" dirty="0" smtClean="0"/>
              <a:t>Just as an example, several groups from The Cancer Genome Atlas identified 127 genes, which they</a:t>
            </a:r>
            <a:r>
              <a:rPr lang="en-US" dirty="0" smtClean="0"/>
              <a:t> classified as </a:t>
            </a:r>
            <a:r>
              <a:rPr lang="en-US" baseline="0" dirty="0" smtClean="0"/>
              <a:t>cancer driver genes based on their mutation frequency.</a:t>
            </a:r>
          </a:p>
          <a:p>
            <a:pPr marL="171450" indent="-171450">
              <a:buFont typeface="Arial"/>
              <a:buChar char="•"/>
            </a:pPr>
            <a:r>
              <a:rPr lang="en-US" baseline="0" dirty="0" smtClean="0"/>
              <a:t>We really don’t know what these 127 genes are doing, and why their mutations can caused cancer.</a:t>
            </a:r>
          </a:p>
          <a:p>
            <a:pPr marL="171450" indent="-171450">
              <a:buFont typeface="Arial"/>
              <a:buChar char="•"/>
            </a:pPr>
            <a:r>
              <a:rPr lang="en-US" baseline="0" dirty="0" smtClean="0"/>
              <a:t>Pathway databases allow us to map these genes onto biological pathways and understand what their roles in these pathways.</a:t>
            </a:r>
            <a:endParaRPr lang="en-US" dirty="0"/>
          </a:p>
        </p:txBody>
      </p:sp>
      <p:sp>
        <p:nvSpPr>
          <p:cNvPr id="4" name="Slide Number Placeholder 3"/>
          <p:cNvSpPr>
            <a:spLocks noGrp="1"/>
          </p:cNvSpPr>
          <p:nvPr>
            <p:ph type="sldNum" sz="quarter" idx="10"/>
          </p:nvPr>
        </p:nvSpPr>
        <p:spPr/>
        <p:txBody>
          <a:bodyPr/>
          <a:lstStyle/>
          <a:p>
            <a:fld id="{7193CF32-A3D3-0940-B437-666D197ECF36}" type="slidenum">
              <a:rPr lang="en-US" smtClean="0"/>
              <a:t>7</a:t>
            </a:fld>
            <a:endParaRPr lang="en-US"/>
          </a:p>
        </p:txBody>
      </p:sp>
    </p:spTree>
    <p:extLst>
      <p:ext uri="{BB962C8B-B14F-4D97-AF65-F5344CB8AC3E}">
        <p14:creationId xmlns:p14="http://schemas.microsoft.com/office/powerpoint/2010/main" val="18283736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7300" y="720725"/>
            <a:ext cx="4800600" cy="3600450"/>
          </a:xfrm>
        </p:spPr>
      </p:sp>
      <p:sp>
        <p:nvSpPr>
          <p:cNvPr id="3" name="Notes Placeholder 2"/>
          <p:cNvSpPr>
            <a:spLocks noGrp="1"/>
          </p:cNvSpPr>
          <p:nvPr>
            <p:ph type="body" idx="1"/>
          </p:nvPr>
        </p:nvSpPr>
        <p:spPr/>
        <p:txBody>
          <a:bodyPr/>
          <a:lstStyle/>
          <a:p>
            <a:pPr marL="171450" indent="-171450">
              <a:buFont typeface="Arial"/>
              <a:buChar char="•"/>
            </a:pPr>
            <a:r>
              <a:rPr lang="en-US" dirty="0" smtClean="0"/>
              <a:t>A biological pathway is a series of actions among molecules in a cell that leads to a certain product or a change in the cell. </a:t>
            </a:r>
          </a:p>
          <a:p>
            <a:pPr marL="628650" lvl="1" indent="-171450">
              <a:buFont typeface="Arial"/>
              <a:buChar char="•"/>
            </a:pPr>
            <a:r>
              <a:rPr lang="en-US" dirty="0" smtClean="0"/>
              <a:t>Metabolic pathways make possible the chemical reactions that occur in our bodies.</a:t>
            </a:r>
          </a:p>
          <a:p>
            <a:pPr marL="628650" lvl="1" indent="-171450">
              <a:buFont typeface="Arial"/>
              <a:buChar char="•"/>
            </a:pPr>
            <a:r>
              <a:rPr lang="en-US" dirty="0" smtClean="0"/>
              <a:t>Signal transduction pathways move a signal from a cell's exterior to its interior. </a:t>
            </a:r>
          </a:p>
          <a:p>
            <a:pPr marL="628650" lvl="1" indent="-171450">
              <a:buFont typeface="Arial"/>
              <a:buChar char="•"/>
            </a:pPr>
            <a:r>
              <a:rPr lang="en-US" dirty="0" smtClean="0"/>
              <a:t>Gene-regulation pathways turn genes on and off. </a:t>
            </a:r>
          </a:p>
          <a:p>
            <a:pPr marL="171450" indent="-171450">
              <a:buFont typeface="Arial"/>
              <a:buChar char="•"/>
            </a:pPr>
            <a:r>
              <a:rPr lang="en-US" dirty="0" smtClean="0"/>
              <a:t>As for a </a:t>
            </a:r>
            <a:r>
              <a:rPr lang="en-US" dirty="0" smtClean="0"/>
              <a:t>network, they do </a:t>
            </a:r>
            <a:r>
              <a:rPr lang="en-US" dirty="0" smtClean="0"/>
              <a:t>not </a:t>
            </a:r>
            <a:r>
              <a:rPr lang="en-US" dirty="0" smtClean="0"/>
              <a:t>have a start or end point. </a:t>
            </a:r>
            <a:r>
              <a:rPr lang="en-US" dirty="0" smtClean="0"/>
              <a:t>In fact, many pathways have no real boundaries, and pathways often work together to accomplish tasks. When multiple biological pathways interact with each other, they form a biological network</a:t>
            </a:r>
            <a:r>
              <a:rPr lang="en-US" dirty="0" smtClean="0"/>
              <a:t>.</a:t>
            </a:r>
            <a:endParaRPr lang="en-US" dirty="0" smtClean="0"/>
          </a:p>
          <a:p>
            <a:pPr marL="171450" indent="-171450">
              <a:buFont typeface="Arial"/>
              <a:buChar char="•"/>
            </a:pPr>
            <a:r>
              <a:rPr lang="en-US" dirty="0" smtClean="0"/>
              <a:t>Researchers are able to learn a lot about human disease from studying biological pathways and networks. Identifying what genes, proteins and other molecules are involved in a biological pathway can provide clues about what goes wrong when a disease strikes.</a:t>
            </a:r>
          </a:p>
          <a:p>
            <a:endParaRPr lang="en-US" dirty="0"/>
          </a:p>
        </p:txBody>
      </p:sp>
      <p:sp>
        <p:nvSpPr>
          <p:cNvPr id="4" name="Slide Number Placeholder 3"/>
          <p:cNvSpPr>
            <a:spLocks noGrp="1"/>
          </p:cNvSpPr>
          <p:nvPr>
            <p:ph type="sldNum" sz="quarter" idx="10"/>
          </p:nvPr>
        </p:nvSpPr>
        <p:spPr/>
        <p:txBody>
          <a:bodyPr/>
          <a:lstStyle/>
          <a:p>
            <a:pPr>
              <a:defRPr/>
            </a:pPr>
            <a:fld id="{F3969550-FBCF-404B-9FAA-7B1DCDF2C4FF}" type="slidenum">
              <a:rPr lang="en-US" smtClean="0"/>
              <a:pPr>
                <a:defRPr/>
              </a:pPr>
              <a:t>8</a:t>
            </a:fld>
            <a:endParaRPr lang="en-US"/>
          </a:p>
        </p:txBody>
      </p:sp>
    </p:spTree>
    <p:extLst>
      <p:ext uri="{BB962C8B-B14F-4D97-AF65-F5344CB8AC3E}">
        <p14:creationId xmlns:p14="http://schemas.microsoft.com/office/powerpoint/2010/main" val="28966454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Slide Image Placeholder 1"/>
          <p:cNvSpPr>
            <a:spLocks noGrp="1" noRot="1" noChangeAspect="1"/>
          </p:cNvSpPr>
          <p:nvPr>
            <p:ph type="sldImg"/>
          </p:nvPr>
        </p:nvSpPr>
        <p:spPr bwMode="auto">
          <a:xfrm>
            <a:off x="1257300" y="720725"/>
            <a:ext cx="4800600" cy="360045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47106" name="Notes Placeholder 2"/>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181236" indent="-181236" algn="just">
              <a:spcBef>
                <a:spcPct val="0"/>
              </a:spcBef>
              <a:buFont typeface="Arial"/>
              <a:buChar char="•"/>
              <a:defRPr/>
            </a:pPr>
            <a:r>
              <a:rPr lang="en-US" dirty="0">
                <a:latin typeface="+mj-lt"/>
              </a:rPr>
              <a:t>The unit of </a:t>
            </a:r>
            <a:r>
              <a:rPr lang="en-US" dirty="0" err="1" smtClean="0">
                <a:latin typeface="+mj-lt"/>
              </a:rPr>
              <a:t>reactome</a:t>
            </a:r>
            <a:r>
              <a:rPr lang="en-US" baseline="0" dirty="0" smtClean="0">
                <a:latin typeface="+mj-lt"/>
              </a:rPr>
              <a:t>-network database is the </a:t>
            </a:r>
            <a:r>
              <a:rPr lang="en-US" dirty="0" smtClean="0">
                <a:latin typeface="+mj-lt"/>
              </a:rPr>
              <a:t>reaction where each </a:t>
            </a:r>
            <a:r>
              <a:rPr lang="en-US" dirty="0">
                <a:latin typeface="+mj-lt"/>
              </a:rPr>
              <a:t>node represents a biomolecule and each edge represents the conversion of one </a:t>
            </a:r>
            <a:r>
              <a:rPr lang="en-US" dirty="0" smtClean="0">
                <a:latin typeface="+mj-lt"/>
              </a:rPr>
              <a:t>or more biomolecule </a:t>
            </a:r>
            <a:r>
              <a:rPr lang="en-US" dirty="0">
                <a:latin typeface="+mj-lt"/>
              </a:rPr>
              <a:t>into another via a reaction. </a:t>
            </a:r>
          </a:p>
          <a:p>
            <a:pPr marL="181236" indent="-181236" algn="just">
              <a:spcBef>
                <a:spcPct val="0"/>
              </a:spcBef>
              <a:buFont typeface="Arial"/>
              <a:buChar char="•"/>
              <a:defRPr/>
            </a:pPr>
            <a:r>
              <a:rPr lang="en-US" dirty="0">
                <a:latin typeface="+mj-lt"/>
              </a:rPr>
              <a:t>We reference multiple entity databases to describe our biomolecules and Gene Ontology to explicitly describe key elements of the reaction.</a:t>
            </a:r>
          </a:p>
          <a:p>
            <a:pPr algn="just" eaLnBrk="1" hangingPunct="1">
              <a:spcBef>
                <a:spcPct val="0"/>
              </a:spcBef>
              <a:defRPr/>
            </a:pPr>
            <a:endParaRPr lang="en-US" dirty="0">
              <a:latin typeface="+mj-lt"/>
            </a:endParaRPr>
          </a:p>
          <a:p>
            <a:pPr algn="just" eaLnBrk="1" hangingPunct="1">
              <a:spcBef>
                <a:spcPct val="0"/>
              </a:spcBef>
              <a:defRPr/>
            </a:pPr>
            <a:endParaRPr lang="en-US" dirty="0">
              <a:latin typeface="+mj-lt"/>
            </a:endParaRPr>
          </a:p>
          <a:p>
            <a:pPr algn="just" eaLnBrk="1" hangingPunct="1">
              <a:spcBef>
                <a:spcPct val="0"/>
              </a:spcBef>
              <a:defRPr/>
            </a:pPr>
            <a:endParaRPr lang="en-US" dirty="0" smtClean="0">
              <a:latin typeface="+mj-lt"/>
            </a:endParaRPr>
          </a:p>
        </p:txBody>
      </p:sp>
      <p:sp>
        <p:nvSpPr>
          <p:cNvPr id="4505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500">
                <a:solidFill>
                  <a:schemeClr val="tx1"/>
                </a:solidFill>
                <a:latin typeface="Calibri" charset="0"/>
                <a:ea typeface="MS PGothic" charset="0"/>
                <a:cs typeface="MS PGothic" charset="0"/>
              </a:defRPr>
            </a:lvl1pPr>
            <a:lvl2pPr marL="785356" indent="-302060" eaLnBrk="0" hangingPunct="0">
              <a:defRPr sz="2500">
                <a:solidFill>
                  <a:schemeClr val="tx1"/>
                </a:solidFill>
                <a:latin typeface="Calibri" charset="0"/>
                <a:ea typeface="MS PGothic" charset="0"/>
                <a:cs typeface="MS PGothic" charset="0"/>
              </a:defRPr>
            </a:lvl2pPr>
            <a:lvl3pPr marL="1208241" indent="-241649" eaLnBrk="0" hangingPunct="0">
              <a:defRPr sz="2500">
                <a:solidFill>
                  <a:schemeClr val="tx1"/>
                </a:solidFill>
                <a:latin typeface="Calibri" charset="0"/>
                <a:ea typeface="MS PGothic" charset="0"/>
                <a:cs typeface="MS PGothic" charset="0"/>
              </a:defRPr>
            </a:lvl3pPr>
            <a:lvl4pPr marL="1691537" indent="-241649" eaLnBrk="0" hangingPunct="0">
              <a:defRPr sz="2500">
                <a:solidFill>
                  <a:schemeClr val="tx1"/>
                </a:solidFill>
                <a:latin typeface="Calibri" charset="0"/>
                <a:ea typeface="MS PGothic" charset="0"/>
                <a:cs typeface="MS PGothic" charset="0"/>
              </a:defRPr>
            </a:lvl4pPr>
            <a:lvl5pPr marL="2174834" indent="-241649" eaLnBrk="0" hangingPunct="0">
              <a:defRPr sz="2500">
                <a:solidFill>
                  <a:schemeClr val="tx1"/>
                </a:solidFill>
                <a:latin typeface="Calibri" charset="0"/>
                <a:ea typeface="MS PGothic" charset="0"/>
                <a:cs typeface="MS PGothic" charset="0"/>
              </a:defRPr>
            </a:lvl5pPr>
            <a:lvl6pPr marL="2658130" indent="-241649" eaLnBrk="0" fontAlgn="base" hangingPunct="0">
              <a:spcBef>
                <a:spcPct val="0"/>
              </a:spcBef>
              <a:spcAft>
                <a:spcPct val="0"/>
              </a:spcAft>
              <a:defRPr sz="2500">
                <a:solidFill>
                  <a:schemeClr val="tx1"/>
                </a:solidFill>
                <a:latin typeface="Calibri" charset="0"/>
                <a:ea typeface="MS PGothic" charset="0"/>
                <a:cs typeface="MS PGothic" charset="0"/>
              </a:defRPr>
            </a:lvl6pPr>
            <a:lvl7pPr marL="3141426" indent="-241649" eaLnBrk="0" fontAlgn="base" hangingPunct="0">
              <a:spcBef>
                <a:spcPct val="0"/>
              </a:spcBef>
              <a:spcAft>
                <a:spcPct val="0"/>
              </a:spcAft>
              <a:defRPr sz="2500">
                <a:solidFill>
                  <a:schemeClr val="tx1"/>
                </a:solidFill>
                <a:latin typeface="Calibri" charset="0"/>
                <a:ea typeface="MS PGothic" charset="0"/>
                <a:cs typeface="MS PGothic" charset="0"/>
              </a:defRPr>
            </a:lvl7pPr>
            <a:lvl8pPr marL="3624723" indent="-241649" eaLnBrk="0" fontAlgn="base" hangingPunct="0">
              <a:spcBef>
                <a:spcPct val="0"/>
              </a:spcBef>
              <a:spcAft>
                <a:spcPct val="0"/>
              </a:spcAft>
              <a:defRPr sz="2500">
                <a:solidFill>
                  <a:schemeClr val="tx1"/>
                </a:solidFill>
                <a:latin typeface="Calibri" charset="0"/>
                <a:ea typeface="MS PGothic" charset="0"/>
                <a:cs typeface="MS PGothic" charset="0"/>
              </a:defRPr>
            </a:lvl8pPr>
            <a:lvl9pPr marL="4108019" indent="-241649" eaLnBrk="0" fontAlgn="base" hangingPunct="0">
              <a:spcBef>
                <a:spcPct val="0"/>
              </a:spcBef>
              <a:spcAft>
                <a:spcPct val="0"/>
              </a:spcAft>
              <a:defRPr sz="2500">
                <a:solidFill>
                  <a:schemeClr val="tx1"/>
                </a:solidFill>
                <a:latin typeface="Calibri" charset="0"/>
                <a:ea typeface="MS PGothic" charset="0"/>
                <a:cs typeface="MS PGothic" charset="0"/>
              </a:defRPr>
            </a:lvl9pPr>
          </a:lstStyle>
          <a:p>
            <a:fld id="{F0063A6C-29BD-514A-BBE7-49CBA1500355}" type="slidenum">
              <a:rPr lang="en-US" sz="1200">
                <a:latin typeface="Arial" charset="0"/>
                <a:ea typeface="ＭＳ Ｐゴシック" charset="0"/>
                <a:cs typeface="ＭＳ Ｐゴシック" charset="0"/>
              </a:rPr>
              <a:pPr/>
              <a:t>9</a:t>
            </a:fld>
            <a:endParaRPr lang="en-US" sz="1200">
              <a:latin typeface="Arial" charset="0"/>
              <a:ea typeface="ＭＳ Ｐゴシック" charset="0"/>
              <a:cs typeface="ＭＳ Ｐゴシック"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p:cNvSpPr/>
          <p:nvPr userDrawn="1"/>
        </p:nvSpPr>
        <p:spPr>
          <a:xfrm>
            <a:off x="0" y="0"/>
            <a:ext cx="9144000" cy="2514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800" dirty="0"/>
          </a:p>
        </p:txBody>
      </p:sp>
      <p:pic>
        <p:nvPicPr>
          <p:cNvPr id="3" name="Picture 7" descr="bioinformatics.ca-logo-white-text.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1882776"/>
            <a:ext cx="1192213"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529061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Rectangle 3"/>
          <p:cNvSpPr/>
          <p:nvPr userDrawn="1"/>
        </p:nvSpPr>
        <p:spPr>
          <a:xfrm>
            <a:off x="0" y="6400800"/>
            <a:ext cx="9144000" cy="457200"/>
          </a:xfrm>
          <a:prstGeom prst="rect">
            <a:avLst/>
          </a:prstGeom>
          <a:solidFill>
            <a:srgbClr val="CA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800"/>
          </a:p>
        </p:txBody>
      </p:sp>
      <p:sp>
        <p:nvSpPr>
          <p:cNvPr id="5" name="TextBox 4"/>
          <p:cNvSpPr txBox="1">
            <a:spLocks noChangeArrowheads="1"/>
          </p:cNvSpPr>
          <p:nvPr userDrawn="1"/>
        </p:nvSpPr>
        <p:spPr bwMode="auto">
          <a:xfrm>
            <a:off x="76200" y="6429376"/>
            <a:ext cx="67056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sz="2000" b="1" smtClean="0">
                <a:solidFill>
                  <a:schemeClr val="bg1"/>
                </a:solidFill>
                <a:latin typeface="Calibri" charset="0"/>
                <a:cs typeface="Calibri" charset="0"/>
              </a:rPr>
              <a:t>Module </a:t>
            </a:r>
          </a:p>
        </p:txBody>
      </p:sp>
      <p:sp>
        <p:nvSpPr>
          <p:cNvPr id="6" name="TextBox 5"/>
          <p:cNvSpPr txBox="1"/>
          <p:nvPr userDrawn="1"/>
        </p:nvSpPr>
        <p:spPr>
          <a:xfrm>
            <a:off x="6705600" y="6396039"/>
            <a:ext cx="2362200" cy="461665"/>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defRPr/>
            </a:pPr>
            <a:r>
              <a:rPr lang="en-US" b="1" smtClean="0">
                <a:cs typeface="Arial" charset="0"/>
              </a:rPr>
              <a:t>bio</a:t>
            </a:r>
            <a:r>
              <a:rPr lang="en-US" smtClean="0">
                <a:cs typeface="Arial" charset="0"/>
              </a:rPr>
              <a:t>informatics</a:t>
            </a:r>
            <a:r>
              <a:rPr lang="en-US" sz="1400" smtClean="0">
                <a:cs typeface="Arial" charset="0"/>
              </a:rPr>
              <a:t>.ca</a:t>
            </a:r>
            <a:endParaRPr lang="en-US" smtClean="0">
              <a:cs typeface="Arial" charset="0"/>
            </a:endParaRPr>
          </a:p>
        </p:txBody>
      </p:sp>
      <p:sp>
        <p:nvSpPr>
          <p:cNvPr id="2" name="Title 1"/>
          <p:cNvSpPr>
            <a:spLocks noGrp="1"/>
          </p:cNvSpPr>
          <p:nvPr>
            <p:ph type="title"/>
          </p:nvPr>
        </p:nvSpPr>
        <p:spPr>
          <a:xfrm>
            <a:off x="152400" y="274638"/>
            <a:ext cx="8839200" cy="1143000"/>
          </a:xfrm>
        </p:spPr>
        <p:txBody>
          <a:bodyPr/>
          <a:lstStyle>
            <a:lvl1pPr>
              <a:defRPr sz="4000" b="1">
                <a:latin typeface="Calibri"/>
                <a:cs typeface="Calibri"/>
              </a:defRPr>
            </a:lvl1pPr>
          </a:lstStyle>
          <a:p>
            <a:r>
              <a:rPr lang="en-US" dirty="0" smtClean="0"/>
              <a:t>Click to edit Master title style</a:t>
            </a:r>
            <a:endParaRPr lang="en-US" dirty="0"/>
          </a:p>
        </p:txBody>
      </p:sp>
      <p:sp>
        <p:nvSpPr>
          <p:cNvPr id="3" name="Content Placeholder 2"/>
          <p:cNvSpPr>
            <a:spLocks noGrp="1"/>
          </p:cNvSpPr>
          <p:nvPr>
            <p:ph idx="1"/>
          </p:nvPr>
        </p:nvSpPr>
        <p:spPr>
          <a:xfrm>
            <a:off x="152400" y="1600200"/>
            <a:ext cx="8839200" cy="4724400"/>
          </a:xfrm>
        </p:spPr>
        <p:txBody>
          <a:bodyPr/>
          <a:lstStyle>
            <a:lvl1pPr>
              <a:defRPr>
                <a:latin typeface="Calibri"/>
                <a:cs typeface="Calibri"/>
              </a:defRPr>
            </a:lvl1pPr>
            <a:lvl2pPr>
              <a:defRPr>
                <a:latin typeface="Calibri"/>
                <a:cs typeface="Calibri"/>
              </a:defRPr>
            </a:lvl2pPr>
            <a:lvl3pPr>
              <a:defRPr>
                <a:latin typeface="Calibri"/>
                <a:cs typeface="Calibri"/>
              </a:defRPr>
            </a:lvl3pPr>
            <a:lvl4pPr>
              <a:defRPr>
                <a:latin typeface="Calibri"/>
                <a:cs typeface="Calibri"/>
              </a:defRPr>
            </a:lvl4pPr>
            <a:lvl5pPr>
              <a:defRPr>
                <a:latin typeface="Calibri"/>
                <a:cs typeface="Calibri"/>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8765257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3" name="Rectangle 2"/>
          <p:cNvSpPr/>
          <p:nvPr userDrawn="1"/>
        </p:nvSpPr>
        <p:spPr>
          <a:xfrm>
            <a:off x="0" y="6400800"/>
            <a:ext cx="9144000" cy="457200"/>
          </a:xfrm>
          <a:prstGeom prst="rect">
            <a:avLst/>
          </a:prstGeom>
          <a:solidFill>
            <a:srgbClr val="CA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800"/>
          </a:p>
        </p:txBody>
      </p:sp>
      <p:sp>
        <p:nvSpPr>
          <p:cNvPr id="4" name="TextBox 3"/>
          <p:cNvSpPr txBox="1">
            <a:spLocks noChangeArrowheads="1"/>
          </p:cNvSpPr>
          <p:nvPr userDrawn="1"/>
        </p:nvSpPr>
        <p:spPr bwMode="auto">
          <a:xfrm>
            <a:off x="76200" y="6429376"/>
            <a:ext cx="67056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sz="2000" b="1" smtClean="0">
                <a:solidFill>
                  <a:schemeClr val="bg1"/>
                </a:solidFill>
                <a:latin typeface="Calibri" charset="0"/>
                <a:cs typeface="Calibri" charset="0"/>
              </a:rPr>
              <a:t>Module</a:t>
            </a:r>
          </a:p>
        </p:txBody>
      </p:sp>
      <p:sp>
        <p:nvSpPr>
          <p:cNvPr id="5" name="TextBox 4"/>
          <p:cNvSpPr txBox="1"/>
          <p:nvPr userDrawn="1"/>
        </p:nvSpPr>
        <p:spPr>
          <a:xfrm>
            <a:off x="6705600" y="6396039"/>
            <a:ext cx="2362200" cy="461665"/>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defRPr/>
            </a:pPr>
            <a:r>
              <a:rPr lang="en-US" b="1" smtClean="0">
                <a:cs typeface="Arial" charset="0"/>
              </a:rPr>
              <a:t>bio</a:t>
            </a:r>
            <a:r>
              <a:rPr lang="en-US" smtClean="0">
                <a:cs typeface="Arial" charset="0"/>
              </a:rPr>
              <a:t>informatics</a:t>
            </a:r>
            <a:r>
              <a:rPr lang="en-US" sz="1400" smtClean="0">
                <a:cs typeface="Arial" charset="0"/>
              </a:rPr>
              <a:t>.ca</a:t>
            </a:r>
            <a:endParaRPr lang="en-US" smtClean="0">
              <a:cs typeface="Arial" charset="0"/>
            </a:endParaRPr>
          </a:p>
        </p:txBody>
      </p:sp>
      <p:sp>
        <p:nvSpPr>
          <p:cNvPr id="2" name="Title 1"/>
          <p:cNvSpPr>
            <a:spLocks noGrp="1"/>
          </p:cNvSpPr>
          <p:nvPr>
            <p:ph type="title"/>
          </p:nvPr>
        </p:nvSpPr>
        <p:spPr>
          <a:xfrm>
            <a:off x="152400" y="274638"/>
            <a:ext cx="8839200" cy="1143000"/>
          </a:xfrm>
        </p:spPr>
        <p:txBody>
          <a:bodyPr/>
          <a:lstStyle>
            <a:lvl1pPr>
              <a:defRPr sz="4000" b="1">
                <a:latin typeface="Calibri"/>
                <a:cs typeface="Calibri"/>
              </a:defRPr>
            </a:lvl1pPr>
          </a:lstStyle>
          <a:p>
            <a:r>
              <a:rPr lang="en-US" dirty="0" smtClean="0"/>
              <a:t>Click to edit Master title style</a:t>
            </a:r>
            <a:endParaRPr lang="en-US" dirty="0"/>
          </a:p>
        </p:txBody>
      </p:sp>
    </p:spTree>
    <p:extLst>
      <p:ext uri="{BB962C8B-B14F-4D97-AF65-F5344CB8AC3E}">
        <p14:creationId xmlns:p14="http://schemas.microsoft.com/office/powerpoint/2010/main" val="4341220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2 Columns Content">
    <p:spTree>
      <p:nvGrpSpPr>
        <p:cNvPr id="1" name=""/>
        <p:cNvGrpSpPr/>
        <p:nvPr/>
      </p:nvGrpSpPr>
      <p:grpSpPr>
        <a:xfrm>
          <a:off x="0" y="0"/>
          <a:ext cx="0" cy="0"/>
          <a:chOff x="0" y="0"/>
          <a:chExt cx="0" cy="0"/>
        </a:xfrm>
      </p:grpSpPr>
      <p:sp>
        <p:nvSpPr>
          <p:cNvPr id="5" name="Rectangle 4"/>
          <p:cNvSpPr/>
          <p:nvPr userDrawn="1"/>
        </p:nvSpPr>
        <p:spPr>
          <a:xfrm>
            <a:off x="0" y="6400800"/>
            <a:ext cx="9144000" cy="457200"/>
          </a:xfrm>
          <a:prstGeom prst="rect">
            <a:avLst/>
          </a:prstGeom>
          <a:solidFill>
            <a:srgbClr val="CA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800"/>
          </a:p>
        </p:txBody>
      </p:sp>
      <p:sp>
        <p:nvSpPr>
          <p:cNvPr id="7" name="TextBox 6"/>
          <p:cNvSpPr txBox="1">
            <a:spLocks noChangeArrowheads="1"/>
          </p:cNvSpPr>
          <p:nvPr userDrawn="1"/>
        </p:nvSpPr>
        <p:spPr bwMode="auto">
          <a:xfrm>
            <a:off x="76200" y="6429376"/>
            <a:ext cx="67056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sz="2000" b="1" smtClean="0">
                <a:solidFill>
                  <a:schemeClr val="bg1"/>
                </a:solidFill>
                <a:latin typeface="Calibri" charset="0"/>
                <a:cs typeface="Calibri" charset="0"/>
              </a:rPr>
              <a:t>Module</a:t>
            </a:r>
          </a:p>
        </p:txBody>
      </p:sp>
      <p:sp>
        <p:nvSpPr>
          <p:cNvPr id="8" name="TextBox 7"/>
          <p:cNvSpPr txBox="1"/>
          <p:nvPr userDrawn="1"/>
        </p:nvSpPr>
        <p:spPr>
          <a:xfrm>
            <a:off x="6705600" y="6396039"/>
            <a:ext cx="2362200" cy="461665"/>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defRPr/>
            </a:pPr>
            <a:r>
              <a:rPr lang="en-US" b="1" smtClean="0">
                <a:cs typeface="Arial" charset="0"/>
              </a:rPr>
              <a:t>bio</a:t>
            </a:r>
            <a:r>
              <a:rPr lang="en-US" smtClean="0">
                <a:cs typeface="Arial" charset="0"/>
              </a:rPr>
              <a:t>informatics</a:t>
            </a:r>
            <a:r>
              <a:rPr lang="en-US" sz="1400" smtClean="0">
                <a:cs typeface="Arial" charset="0"/>
              </a:rPr>
              <a:t>.ca</a:t>
            </a:r>
            <a:endParaRPr lang="en-US" smtClean="0">
              <a:cs typeface="Arial" charset="0"/>
            </a:endParaRPr>
          </a:p>
        </p:txBody>
      </p:sp>
      <p:sp>
        <p:nvSpPr>
          <p:cNvPr id="2" name="Title 1"/>
          <p:cNvSpPr>
            <a:spLocks noGrp="1"/>
          </p:cNvSpPr>
          <p:nvPr>
            <p:ph type="title"/>
          </p:nvPr>
        </p:nvSpPr>
        <p:spPr>
          <a:xfrm>
            <a:off x="152400" y="274638"/>
            <a:ext cx="8839200" cy="1143000"/>
          </a:xfrm>
        </p:spPr>
        <p:txBody>
          <a:bodyPr/>
          <a:lstStyle>
            <a:lvl1pPr>
              <a:defRPr sz="4000" b="1">
                <a:latin typeface="Calibri"/>
                <a:cs typeface="Calibri"/>
              </a:defRPr>
            </a:lvl1pPr>
          </a:lstStyle>
          <a:p>
            <a:r>
              <a:rPr lang="en-US" dirty="0" smtClean="0"/>
              <a:t>Click to edit Master title style</a:t>
            </a:r>
            <a:endParaRPr lang="en-US" dirty="0"/>
          </a:p>
        </p:txBody>
      </p:sp>
      <p:sp>
        <p:nvSpPr>
          <p:cNvPr id="3" name="Content Placeholder 2"/>
          <p:cNvSpPr>
            <a:spLocks noGrp="1"/>
          </p:cNvSpPr>
          <p:nvPr>
            <p:ph idx="1"/>
          </p:nvPr>
        </p:nvSpPr>
        <p:spPr>
          <a:xfrm>
            <a:off x="152400" y="1600200"/>
            <a:ext cx="4343400" cy="4724400"/>
          </a:xfrm>
        </p:spPr>
        <p:txBody>
          <a:bodyPr/>
          <a:lstStyle>
            <a:lvl1pPr>
              <a:defRPr sz="2800">
                <a:latin typeface="Calibri"/>
                <a:cs typeface="Calibri"/>
              </a:defRPr>
            </a:lvl1pPr>
            <a:lvl2pPr>
              <a:defRPr sz="2400">
                <a:latin typeface="Calibri"/>
                <a:cs typeface="Calibri"/>
              </a:defRPr>
            </a:lvl2pPr>
            <a:lvl3pPr>
              <a:defRPr sz="2000">
                <a:latin typeface="Calibri"/>
                <a:cs typeface="Calibri"/>
              </a:defRPr>
            </a:lvl3pPr>
            <a:lvl4pPr>
              <a:defRPr sz="1800">
                <a:latin typeface="Calibri"/>
                <a:cs typeface="Calibri"/>
              </a:defRPr>
            </a:lvl4pPr>
            <a:lvl5pPr>
              <a:defRPr sz="1800">
                <a:latin typeface="Calibri"/>
                <a:cs typeface="Calibri"/>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Content Placeholder 2"/>
          <p:cNvSpPr>
            <a:spLocks noGrp="1"/>
          </p:cNvSpPr>
          <p:nvPr>
            <p:ph idx="10"/>
          </p:nvPr>
        </p:nvSpPr>
        <p:spPr>
          <a:xfrm>
            <a:off x="4648200" y="1600200"/>
            <a:ext cx="4343400" cy="4724400"/>
          </a:xfrm>
        </p:spPr>
        <p:txBody>
          <a:bodyPr/>
          <a:lstStyle>
            <a:lvl1pPr>
              <a:defRPr sz="2800">
                <a:latin typeface="Calibri"/>
                <a:cs typeface="Calibri"/>
              </a:defRPr>
            </a:lvl1pPr>
            <a:lvl2pPr>
              <a:defRPr sz="2400">
                <a:latin typeface="Calibri"/>
                <a:cs typeface="Calibri"/>
              </a:defRPr>
            </a:lvl2pPr>
            <a:lvl3pPr>
              <a:defRPr sz="2000">
                <a:latin typeface="Calibri"/>
                <a:cs typeface="Calibri"/>
              </a:defRPr>
            </a:lvl3pPr>
            <a:lvl4pPr>
              <a:defRPr sz="1800">
                <a:latin typeface="Calibri"/>
                <a:cs typeface="Calibri"/>
              </a:defRPr>
            </a:lvl4pPr>
            <a:lvl5pPr>
              <a:defRPr sz="1800">
                <a:latin typeface="Calibri"/>
                <a:cs typeface="Calibri"/>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6669083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4" name="Rectangle 3"/>
          <p:cNvSpPr/>
          <p:nvPr userDrawn="1"/>
        </p:nvSpPr>
        <p:spPr>
          <a:xfrm>
            <a:off x="0" y="6400800"/>
            <a:ext cx="9144000" cy="457200"/>
          </a:xfrm>
          <a:prstGeom prst="rect">
            <a:avLst/>
          </a:prstGeom>
          <a:solidFill>
            <a:srgbClr val="CA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800"/>
          </a:p>
        </p:txBody>
      </p:sp>
      <p:sp>
        <p:nvSpPr>
          <p:cNvPr id="5" name="TextBox 4"/>
          <p:cNvSpPr txBox="1">
            <a:spLocks noChangeArrowheads="1"/>
          </p:cNvSpPr>
          <p:nvPr userDrawn="1"/>
        </p:nvSpPr>
        <p:spPr bwMode="auto">
          <a:xfrm>
            <a:off x="76200" y="6429376"/>
            <a:ext cx="67056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sz="2000" b="1" smtClean="0">
                <a:solidFill>
                  <a:schemeClr val="bg1"/>
                </a:solidFill>
                <a:latin typeface="Calibri" charset="0"/>
                <a:cs typeface="Calibri" charset="0"/>
              </a:rPr>
              <a:t>Module</a:t>
            </a:r>
          </a:p>
        </p:txBody>
      </p:sp>
      <p:sp>
        <p:nvSpPr>
          <p:cNvPr id="6" name="TextBox 5"/>
          <p:cNvSpPr txBox="1"/>
          <p:nvPr userDrawn="1"/>
        </p:nvSpPr>
        <p:spPr>
          <a:xfrm>
            <a:off x="6705600" y="6396039"/>
            <a:ext cx="2362200" cy="461665"/>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defRPr/>
            </a:pPr>
            <a:r>
              <a:rPr lang="en-US" b="1" smtClean="0">
                <a:cs typeface="Arial" charset="0"/>
              </a:rPr>
              <a:t>bio</a:t>
            </a:r>
            <a:r>
              <a:rPr lang="en-US" smtClean="0">
                <a:cs typeface="Arial" charset="0"/>
              </a:rPr>
              <a:t>informatics</a:t>
            </a:r>
            <a:r>
              <a:rPr lang="en-US" sz="1400" smtClean="0">
                <a:cs typeface="Arial" charset="0"/>
              </a:rPr>
              <a:t>.ca</a:t>
            </a:r>
            <a:endParaRPr lang="en-US" smtClean="0">
              <a:cs typeface="Arial" charset="0"/>
            </a:endParaRPr>
          </a:p>
        </p:txBody>
      </p:sp>
      <p:sp>
        <p:nvSpPr>
          <p:cNvPr id="3" name="Content Placeholder 2"/>
          <p:cNvSpPr>
            <a:spLocks noGrp="1"/>
          </p:cNvSpPr>
          <p:nvPr>
            <p:ph idx="1"/>
          </p:nvPr>
        </p:nvSpPr>
        <p:spPr>
          <a:xfrm>
            <a:off x="152400" y="152400"/>
            <a:ext cx="8839200" cy="6172200"/>
          </a:xfrm>
        </p:spPr>
        <p:txBody>
          <a:bodyPr/>
          <a:lstStyle>
            <a:lvl1pPr>
              <a:defRPr sz="2800">
                <a:latin typeface="Calibri"/>
                <a:cs typeface="Calibri"/>
              </a:defRPr>
            </a:lvl1pPr>
            <a:lvl2pPr>
              <a:defRPr sz="2400">
                <a:latin typeface="Calibri"/>
                <a:cs typeface="Calibri"/>
              </a:defRPr>
            </a:lvl2pPr>
            <a:lvl3pPr>
              <a:defRPr sz="2000">
                <a:latin typeface="Calibri"/>
                <a:cs typeface="Calibri"/>
              </a:defRPr>
            </a:lvl3pPr>
            <a:lvl4pPr>
              <a:defRPr sz="1800">
                <a:latin typeface="Calibri"/>
                <a:cs typeface="Calibri"/>
              </a:defRPr>
            </a:lvl4pPr>
            <a:lvl5pPr>
              <a:defRPr sz="1800">
                <a:latin typeface="Calibri"/>
                <a:cs typeface="Calibri"/>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16915496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Text Placeholder 2"/>
          <p:cNvSpPr>
            <a:spLocks noGrp="1"/>
          </p:cNvSpPr>
          <p:nvPr>
            <p:ph type="body" idx="1"/>
          </p:nvPr>
        </p:nvSpPr>
        <p:spPr bwMode="auto">
          <a:xfrm>
            <a:off x="457200" y="1600201"/>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1"/>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Segoe UI" charset="0"/>
              </a:defRPr>
            </a:lvl1pPr>
          </a:lstStyle>
          <a:p>
            <a:pPr>
              <a:defRPr/>
            </a:pPr>
            <a:fld id="{FECFAEAF-3726-E641-9B5B-3F8EA05B09A3}" type="datetime1">
              <a:rPr lang="en-US"/>
              <a:pPr>
                <a:defRPr/>
              </a:pPr>
              <a:t>17-03-22</a:t>
            </a:fld>
            <a:endParaRPr lang="en-US"/>
          </a:p>
        </p:txBody>
      </p:sp>
      <p:sp>
        <p:nvSpPr>
          <p:cNvPr id="5" name="Footer Placeholder 4"/>
          <p:cNvSpPr>
            <a:spLocks noGrp="1"/>
          </p:cNvSpPr>
          <p:nvPr>
            <p:ph type="ftr" sz="quarter" idx="3"/>
          </p:nvPr>
        </p:nvSpPr>
        <p:spPr>
          <a:xfrm>
            <a:off x="3124200" y="6356351"/>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ea typeface="+mn-ea"/>
                <a:cs typeface="+mn-cs"/>
              </a:defRPr>
            </a:lvl1pPr>
          </a:lstStyle>
          <a:p>
            <a:pPr>
              <a:defRPr/>
            </a:pPr>
            <a:endParaRPr lang="en-US"/>
          </a:p>
        </p:txBody>
      </p:sp>
      <p:sp>
        <p:nvSpPr>
          <p:cNvPr id="6" name="Slide Number Placeholder 5"/>
          <p:cNvSpPr>
            <a:spLocks noGrp="1"/>
          </p:cNvSpPr>
          <p:nvPr>
            <p:ph type="sldNum" sz="quarter" idx="4"/>
          </p:nvPr>
        </p:nvSpPr>
        <p:spPr>
          <a:xfrm>
            <a:off x="6553200" y="6356351"/>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Segoe UI" charset="0"/>
              </a:defRPr>
            </a:lvl1pPr>
          </a:lstStyle>
          <a:p>
            <a:pPr>
              <a:defRPr/>
            </a:pPr>
            <a:fld id="{18C1412E-69E1-864D-A0DF-94DDC7C8003B}"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894" r:id="rId1"/>
    <p:sldLayoutId id="2147483895" r:id="rId2"/>
    <p:sldLayoutId id="2147483896" r:id="rId3"/>
    <p:sldLayoutId id="2147483897" r:id="rId4"/>
    <p:sldLayoutId id="2147483898" r:id="rId5"/>
  </p:sldLayoutIdLst>
  <p:txStyles>
    <p:titleStyle>
      <a:lvl1pPr algn="ctr" rtl="0" eaLnBrk="0" fontAlgn="base" hangingPunct="0">
        <a:spcBef>
          <a:spcPct val="0"/>
        </a:spcBef>
        <a:spcAft>
          <a:spcPct val="0"/>
        </a:spcAft>
        <a:defRPr sz="4000" b="1" kern="1200">
          <a:solidFill>
            <a:schemeClr val="tx1"/>
          </a:solidFill>
          <a:latin typeface="Calibri"/>
          <a:ea typeface="ＭＳ Ｐゴシック" pitchFamily="-28" charset="-128"/>
          <a:cs typeface="Calibri"/>
        </a:defRPr>
      </a:lvl1pPr>
      <a:lvl2pPr algn="ctr" rtl="0" eaLnBrk="0" fontAlgn="base" hangingPunct="0">
        <a:spcBef>
          <a:spcPct val="0"/>
        </a:spcBef>
        <a:spcAft>
          <a:spcPct val="0"/>
        </a:spcAft>
        <a:defRPr sz="4000" b="1">
          <a:solidFill>
            <a:schemeClr val="tx1"/>
          </a:solidFill>
          <a:latin typeface="Calibri" charset="0"/>
          <a:ea typeface="ＭＳ Ｐゴシック" pitchFamily="-28" charset="-128"/>
          <a:cs typeface="ＭＳ Ｐゴシック" pitchFamily="-28" charset="-128"/>
        </a:defRPr>
      </a:lvl2pPr>
      <a:lvl3pPr algn="ctr" rtl="0" eaLnBrk="0" fontAlgn="base" hangingPunct="0">
        <a:spcBef>
          <a:spcPct val="0"/>
        </a:spcBef>
        <a:spcAft>
          <a:spcPct val="0"/>
        </a:spcAft>
        <a:defRPr sz="4000" b="1">
          <a:solidFill>
            <a:schemeClr val="tx1"/>
          </a:solidFill>
          <a:latin typeface="Calibri" charset="0"/>
          <a:ea typeface="ＭＳ Ｐゴシック" pitchFamily="-28" charset="-128"/>
          <a:cs typeface="ＭＳ Ｐゴシック" pitchFamily="-28" charset="-128"/>
        </a:defRPr>
      </a:lvl3pPr>
      <a:lvl4pPr algn="ctr" rtl="0" eaLnBrk="0" fontAlgn="base" hangingPunct="0">
        <a:spcBef>
          <a:spcPct val="0"/>
        </a:spcBef>
        <a:spcAft>
          <a:spcPct val="0"/>
        </a:spcAft>
        <a:defRPr sz="4000" b="1">
          <a:solidFill>
            <a:schemeClr val="tx1"/>
          </a:solidFill>
          <a:latin typeface="Calibri" charset="0"/>
          <a:ea typeface="ＭＳ Ｐゴシック" pitchFamily="-28" charset="-128"/>
          <a:cs typeface="ＭＳ Ｐゴシック" pitchFamily="-28" charset="-128"/>
        </a:defRPr>
      </a:lvl4pPr>
      <a:lvl5pPr algn="ctr" rtl="0" eaLnBrk="0" fontAlgn="base" hangingPunct="0">
        <a:spcBef>
          <a:spcPct val="0"/>
        </a:spcBef>
        <a:spcAft>
          <a:spcPct val="0"/>
        </a:spcAft>
        <a:defRPr sz="4000" b="1">
          <a:solidFill>
            <a:schemeClr val="tx1"/>
          </a:solidFill>
          <a:latin typeface="Calibri" charset="0"/>
          <a:ea typeface="ＭＳ Ｐゴシック" pitchFamily="-28" charset="-128"/>
          <a:cs typeface="ＭＳ Ｐゴシック" pitchFamily="-28" charset="-128"/>
        </a:defRPr>
      </a:lvl5pPr>
      <a:lvl6pPr marL="457200" algn="ctr" rtl="0" fontAlgn="base">
        <a:spcBef>
          <a:spcPct val="0"/>
        </a:spcBef>
        <a:spcAft>
          <a:spcPct val="0"/>
        </a:spcAft>
        <a:defRPr sz="4400">
          <a:solidFill>
            <a:schemeClr val="tx1"/>
          </a:solidFill>
          <a:latin typeface="Segoe UI" pitchFamily="34" charset="0"/>
          <a:ea typeface="ＭＳ Ｐゴシック" pitchFamily="-28" charset="-128"/>
          <a:cs typeface="ＭＳ Ｐゴシック" pitchFamily="-28" charset="-128"/>
        </a:defRPr>
      </a:lvl6pPr>
      <a:lvl7pPr marL="914400" algn="ctr" rtl="0" fontAlgn="base">
        <a:spcBef>
          <a:spcPct val="0"/>
        </a:spcBef>
        <a:spcAft>
          <a:spcPct val="0"/>
        </a:spcAft>
        <a:defRPr sz="4400">
          <a:solidFill>
            <a:schemeClr val="tx1"/>
          </a:solidFill>
          <a:latin typeface="Segoe UI" pitchFamily="34" charset="0"/>
          <a:ea typeface="ＭＳ Ｐゴシック" pitchFamily="-28" charset="-128"/>
          <a:cs typeface="ＭＳ Ｐゴシック" pitchFamily="-28" charset="-128"/>
        </a:defRPr>
      </a:lvl7pPr>
      <a:lvl8pPr marL="1371600" algn="ctr" rtl="0" fontAlgn="base">
        <a:spcBef>
          <a:spcPct val="0"/>
        </a:spcBef>
        <a:spcAft>
          <a:spcPct val="0"/>
        </a:spcAft>
        <a:defRPr sz="4400">
          <a:solidFill>
            <a:schemeClr val="tx1"/>
          </a:solidFill>
          <a:latin typeface="Segoe UI" pitchFamily="34" charset="0"/>
          <a:ea typeface="ＭＳ Ｐゴシック" pitchFamily="-28" charset="-128"/>
          <a:cs typeface="ＭＳ Ｐゴシック" pitchFamily="-28" charset="-128"/>
        </a:defRPr>
      </a:lvl8pPr>
      <a:lvl9pPr marL="1828800" algn="ctr" rtl="0" fontAlgn="base">
        <a:spcBef>
          <a:spcPct val="0"/>
        </a:spcBef>
        <a:spcAft>
          <a:spcPct val="0"/>
        </a:spcAft>
        <a:defRPr sz="4400">
          <a:solidFill>
            <a:schemeClr val="tx1"/>
          </a:solidFill>
          <a:latin typeface="Segoe UI" pitchFamily="34" charset="0"/>
          <a:ea typeface="ＭＳ Ｐゴシック" pitchFamily="-28" charset="-128"/>
          <a:cs typeface="ＭＳ Ｐゴシック" pitchFamily="-28" charset="-128"/>
        </a:defRPr>
      </a:lvl9pPr>
    </p:titleStyle>
    <p:bodyStyle>
      <a:lvl1pPr marL="342900" indent="-342900" algn="l" rtl="0" eaLnBrk="0" fontAlgn="base" hangingPunct="0">
        <a:spcBef>
          <a:spcPct val="20000"/>
        </a:spcBef>
        <a:spcAft>
          <a:spcPct val="0"/>
        </a:spcAft>
        <a:buFont typeface="Arial" charset="0"/>
        <a:buChar char="•"/>
        <a:defRPr sz="2800" kern="1200">
          <a:solidFill>
            <a:schemeClr val="tx1"/>
          </a:solidFill>
          <a:latin typeface="Calibri"/>
          <a:ea typeface="ＭＳ Ｐゴシック" pitchFamily="-28" charset="-128"/>
          <a:cs typeface="Calibri"/>
        </a:defRPr>
      </a:lvl1pPr>
      <a:lvl2pPr marL="742950" indent="-285750" algn="l" rtl="0" eaLnBrk="0" fontAlgn="base" hangingPunct="0">
        <a:spcBef>
          <a:spcPct val="20000"/>
        </a:spcBef>
        <a:spcAft>
          <a:spcPct val="0"/>
        </a:spcAft>
        <a:buFont typeface="Arial" charset="0"/>
        <a:buChar char="–"/>
        <a:defRPr sz="2400" kern="1200">
          <a:solidFill>
            <a:schemeClr val="tx1"/>
          </a:solidFill>
          <a:latin typeface="Calibri"/>
          <a:ea typeface="ＭＳ Ｐゴシック" pitchFamily="-28" charset="-128"/>
          <a:cs typeface="Calibri"/>
        </a:defRPr>
      </a:lvl2pPr>
      <a:lvl3pPr marL="1143000" indent="-228600" algn="l" rtl="0" eaLnBrk="0" fontAlgn="base" hangingPunct="0">
        <a:spcBef>
          <a:spcPct val="20000"/>
        </a:spcBef>
        <a:spcAft>
          <a:spcPct val="0"/>
        </a:spcAft>
        <a:buFont typeface="Arial" charset="0"/>
        <a:buChar char="•"/>
        <a:defRPr sz="2000" kern="1200">
          <a:solidFill>
            <a:schemeClr val="tx1"/>
          </a:solidFill>
          <a:latin typeface="Calibri"/>
          <a:ea typeface="ＭＳ Ｐゴシック" pitchFamily="-28" charset="-128"/>
          <a:cs typeface="Calibri"/>
        </a:defRPr>
      </a:lvl3pPr>
      <a:lvl4pPr marL="1600200" indent="-228600" algn="l" rtl="0" eaLnBrk="0" fontAlgn="base" hangingPunct="0">
        <a:spcBef>
          <a:spcPct val="20000"/>
        </a:spcBef>
        <a:spcAft>
          <a:spcPct val="0"/>
        </a:spcAft>
        <a:buFont typeface="Arial" charset="0"/>
        <a:buChar char="–"/>
        <a:defRPr kern="1200">
          <a:solidFill>
            <a:schemeClr val="tx1"/>
          </a:solidFill>
          <a:latin typeface="Calibri"/>
          <a:ea typeface="ＭＳ Ｐゴシック" pitchFamily="-28" charset="-128"/>
          <a:cs typeface="Calibri"/>
        </a:defRPr>
      </a:lvl4pPr>
      <a:lvl5pPr marL="2057400" indent="-228600" algn="l" rtl="0" eaLnBrk="0" fontAlgn="base" hangingPunct="0">
        <a:spcBef>
          <a:spcPct val="20000"/>
        </a:spcBef>
        <a:spcAft>
          <a:spcPct val="0"/>
        </a:spcAft>
        <a:buFont typeface="Arial" charset="0"/>
        <a:buChar char="»"/>
        <a:defRPr kern="1200">
          <a:solidFill>
            <a:schemeClr val="tx1"/>
          </a:solidFill>
          <a:latin typeface="Calibri"/>
          <a:ea typeface="ＭＳ Ｐゴシック" pitchFamily="-28" charset="-128"/>
          <a:cs typeface="Calibri"/>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4" Type="http://schemas.openxmlformats.org/officeDocument/2006/relationships/image" Target="../media/image10.png"/><Relationship Id="rId5" Type="http://schemas.openxmlformats.org/officeDocument/2006/relationships/image" Target="../media/image11.png"/><Relationship Id="rId6" Type="http://schemas.openxmlformats.org/officeDocument/2006/relationships/image" Target="../media/image12.jpeg"/><Relationship Id="rId7" Type="http://schemas.openxmlformats.org/officeDocument/2006/relationships/image" Target="../media/image13.png"/><Relationship Id="rId8" Type="http://schemas.openxmlformats.org/officeDocument/2006/relationships/image" Target="../media/image14.png"/><Relationship Id="rId1" Type="http://schemas.openxmlformats.org/officeDocument/2006/relationships/tags" Target="../tags/tag1.xml"/><Relationship Id="rId2"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hyperlink" Target="http://www.genome.jp/kegg-bin/show_pathway?hsa04210" TargetMode="External"/><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5" Type="http://schemas.openxmlformats.org/officeDocument/2006/relationships/image" Target="../media/image23.png"/><Relationship Id="rId6" Type="http://schemas.openxmlformats.org/officeDocument/2006/relationships/image" Target="../media/image24.png"/><Relationship Id="rId7" Type="http://schemas.openxmlformats.org/officeDocument/2006/relationships/image" Target="../media/image25.png"/><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image" Target="../media/image26.jpg"/><Relationship Id="rId4" Type="http://schemas.openxmlformats.org/officeDocument/2006/relationships/image" Target="../media/image27.png"/><Relationship Id="rId5" Type="http://schemas.openxmlformats.org/officeDocument/2006/relationships/image" Target="../media/image28.png"/><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3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jpeg"/><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31.jpe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4" Type="http://schemas.openxmlformats.org/officeDocument/2006/relationships/image" Target="../media/image32.png"/><Relationship Id="rId5" Type="http://schemas.openxmlformats.org/officeDocument/2006/relationships/image" Target="../media/image33.jpeg"/><Relationship Id="rId1" Type="http://schemas.openxmlformats.org/officeDocument/2006/relationships/tags" Target="../tags/tag2.xml"/><Relationship Id="rId2"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hyperlink" Target="http://genomebiology.com/content/11/5/R53" TargetMode="External"/><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3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36.emf"/></Relationships>
</file>

<file path=ppt/slides/_rels/slide36.xml.rels><?xml version="1.0" encoding="UTF-8" standalone="yes"?>
<Relationships xmlns="http://schemas.openxmlformats.org/package/2006/relationships"><Relationship Id="rId3" Type="http://schemas.openxmlformats.org/officeDocument/2006/relationships/image" Target="../media/image37.emf"/><Relationship Id="rId4" Type="http://schemas.openxmlformats.org/officeDocument/2006/relationships/image" Target="../media/image38.emf"/><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39.png"/></Relationships>
</file>

<file path=ppt/slides/_rels/slide42.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image" Target="../media/image41.png"/><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3" Type="http://schemas.openxmlformats.org/officeDocument/2006/relationships/hyperlink" Target="http://www.pathwaycommons.org/pc/" TargetMode="External"/><Relationship Id="rId4" Type="http://schemas.openxmlformats.org/officeDocument/2006/relationships/hyperlink" Target="http://www.thebiogrid.org" TargetMode="External"/><Relationship Id="rId5" Type="http://schemas.openxmlformats.org/officeDocument/2006/relationships/hyperlink" Target="http://www.ebi.ac.uk/intact/" TargetMode="External"/><Relationship Id="rId6" Type="http://schemas.openxmlformats.org/officeDocument/2006/relationships/hyperlink" Target="http://www.genome.jp/kegg" TargetMode="External"/><Relationship Id="rId7" Type="http://schemas.openxmlformats.org/officeDocument/2006/relationships/hyperlink" Target="http://mint.bio.uniroma2.it" TargetMode="External"/><Relationship Id="rId8" Type="http://schemas.openxmlformats.org/officeDocument/2006/relationships/hyperlink" Target="http://www.reactome.org/" TargetMode="External"/><Relationship Id="rId9" Type="http://schemas.openxmlformats.org/officeDocument/2006/relationships/hyperlink" Target="http://www.pathwaycommons.org" TargetMode="External"/><Relationship Id="rId10" Type="http://schemas.openxmlformats.org/officeDocument/2006/relationships/hyperlink" Target="http://wikipathways.org" TargetMode="External"/><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3" Type="http://schemas.openxmlformats.org/officeDocument/2006/relationships/hyperlink" Target="http://www.genemania.org/" TargetMode="External"/><Relationship Id="rId4" Type="http://schemas.openxmlformats.org/officeDocument/2006/relationships/hyperlink" Target="http://compbio.cs.brown.edu/projects/hotnet/" TargetMode="External"/><Relationship Id="rId5" Type="http://schemas.openxmlformats.org/officeDocument/2006/relationships/hyperlink" Target="http://apps.cytoscape.org/apps/hypermodules" TargetMode="External"/><Relationship Id="rId6" Type="http://schemas.openxmlformats.org/officeDocument/2006/relationships/hyperlink" Target="http://apps.cytoscape.org/apps/reactomefis" TargetMode="External"/><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3" Type="http://schemas.openxmlformats.org/officeDocument/2006/relationships/hyperlink" Target="http://www.ebi.ac.uk/research/saez-rodriguez/software" TargetMode="External"/><Relationship Id="rId4" Type="http://schemas.openxmlformats.org/officeDocument/2006/relationships/hyperlink" Target="http://netphorest.info/" TargetMode="External"/><Relationship Id="rId5" Type="http://schemas.openxmlformats.org/officeDocument/2006/relationships/hyperlink" Target="http://networkin.info/" TargetMode="External"/><Relationship Id="rId6" Type="http://schemas.openxmlformats.org/officeDocument/2006/relationships/hyperlink" Target="http://wiki.c2b2.columbia.edu/califanolab/index.php/Software/ARACNE" TargetMode="External"/><Relationship Id="rId7" Type="http://schemas.openxmlformats.org/officeDocument/2006/relationships/hyperlink" Target="http://paradigm.five3genomics.com/" TargetMode="External"/><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Rectangle 2"/>
          <p:cNvSpPr>
            <a:spLocks noGrp="1" noChangeArrowheads="1"/>
          </p:cNvSpPr>
          <p:nvPr>
            <p:ph type="ctrTitle" idx="4294967295"/>
          </p:nvPr>
        </p:nvSpPr>
        <p:spPr>
          <a:xfrm>
            <a:off x="685800" y="2286000"/>
            <a:ext cx="7772400" cy="1447800"/>
          </a:xfrm>
        </p:spPr>
        <p:txBody>
          <a:bodyPr/>
          <a:lstStyle/>
          <a:p>
            <a:pPr eaLnBrk="1" hangingPunct="1"/>
            <a:r>
              <a:rPr lang="en-US" b="0">
                <a:solidFill>
                  <a:srgbClr val="CA0000"/>
                </a:solidFill>
                <a:latin typeface="Calibri" charset="0"/>
                <a:ea typeface="ＭＳ Ｐゴシック" charset="0"/>
                <a:cs typeface="ＭＳ Ｐゴシック" charset="0"/>
              </a:rPr>
              <a:t>Canadian Bioinformatics Workshops</a:t>
            </a:r>
          </a:p>
        </p:txBody>
      </p:sp>
      <p:sp>
        <p:nvSpPr>
          <p:cNvPr id="9218" name="Rectangle 3"/>
          <p:cNvSpPr>
            <a:spLocks noGrp="1" noChangeArrowheads="1"/>
          </p:cNvSpPr>
          <p:nvPr>
            <p:ph type="subTitle" idx="4294967295"/>
          </p:nvPr>
        </p:nvSpPr>
        <p:spPr>
          <a:xfrm>
            <a:off x="1182689" y="3695701"/>
            <a:ext cx="6778625" cy="1927225"/>
          </a:xfrm>
        </p:spPr>
        <p:txBody>
          <a:bodyPr/>
          <a:lstStyle/>
          <a:p>
            <a:pPr marL="0" indent="0" algn="ctr" eaLnBrk="1" hangingPunct="1">
              <a:buFont typeface="Arial" charset="0"/>
              <a:buNone/>
            </a:pPr>
            <a:r>
              <a:rPr lang="en-US">
                <a:latin typeface="Calibri" charset="0"/>
                <a:ea typeface="ＭＳ Ｐゴシック" charset="0"/>
                <a:cs typeface="ＭＳ Ｐゴシック" charset="0"/>
              </a:rPr>
              <a:t>www.bioinformatics.ca</a:t>
            </a:r>
          </a:p>
        </p:txBody>
      </p:sp>
    </p:spTree>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1"/>
          <p:cNvSpPr>
            <a:spLocks noGrp="1" noChangeArrowheads="1"/>
          </p:cNvSpPr>
          <p:nvPr>
            <p:ph type="title" idx="4294967295"/>
          </p:nvPr>
        </p:nvSpPr>
        <p:spPr>
          <a:xfrm>
            <a:off x="467544" y="1"/>
            <a:ext cx="8228013" cy="1236662"/>
          </a:xfrm>
          <a:ln/>
        </p:spPr>
        <p:txBody>
          <a:bodyPr/>
          <a:lstStyle/>
          <a:p>
            <a:r>
              <a:rPr lang="en-US" dirty="0" smtClean="0"/>
              <a:t>KEGG</a:t>
            </a:r>
            <a:endParaRPr lang="en-US" dirty="0"/>
          </a:p>
        </p:txBody>
      </p:sp>
      <p:sp>
        <p:nvSpPr>
          <p:cNvPr id="3" name="Rectangle 2"/>
          <p:cNvSpPr/>
          <p:nvPr/>
        </p:nvSpPr>
        <p:spPr>
          <a:xfrm>
            <a:off x="755576" y="1484785"/>
            <a:ext cx="7560840" cy="3785652"/>
          </a:xfrm>
          <a:prstGeom prst="rect">
            <a:avLst/>
          </a:prstGeom>
        </p:spPr>
        <p:txBody>
          <a:bodyPr wrap="square">
            <a:spAutoFit/>
          </a:bodyPr>
          <a:lstStyle/>
          <a:p>
            <a:pPr marL="342900" indent="-342900" eaLnBrk="1" hangingPunct="1">
              <a:spcBef>
                <a:spcPct val="50000"/>
              </a:spcBef>
              <a:buFont typeface="Arial"/>
              <a:buChar char="•"/>
            </a:pPr>
            <a:r>
              <a:rPr lang="en-US" dirty="0" smtClean="0"/>
              <a:t>KEGG </a:t>
            </a:r>
            <a:r>
              <a:rPr lang="en-US" dirty="0"/>
              <a:t>is a collection of biological information compiled from </a:t>
            </a:r>
            <a:r>
              <a:rPr lang="en-US" u="sng" dirty="0"/>
              <a:t>published</a:t>
            </a:r>
            <a:r>
              <a:rPr lang="en-US" dirty="0"/>
              <a:t> material </a:t>
            </a:r>
            <a:r>
              <a:rPr lang="en-US" dirty="0">
                <a:sym typeface="Wingdings" charset="0"/>
              </a:rPr>
              <a:t> </a:t>
            </a:r>
            <a:r>
              <a:rPr lang="en-US" dirty="0">
                <a:solidFill>
                  <a:srgbClr val="FF0000"/>
                </a:solidFill>
                <a:sym typeface="Wingdings" charset="0"/>
              </a:rPr>
              <a:t>curated database</a:t>
            </a:r>
            <a:r>
              <a:rPr lang="en-US" dirty="0"/>
              <a:t>. </a:t>
            </a:r>
          </a:p>
          <a:p>
            <a:pPr marL="342900" indent="-342900" eaLnBrk="1" hangingPunct="1">
              <a:spcBef>
                <a:spcPct val="50000"/>
              </a:spcBef>
              <a:buFont typeface="Arial"/>
              <a:buChar char="•"/>
            </a:pPr>
            <a:r>
              <a:rPr lang="en-US" dirty="0" smtClean="0"/>
              <a:t>Includes </a:t>
            </a:r>
            <a:r>
              <a:rPr lang="en-US" dirty="0"/>
              <a:t>information on genes, proteins, metabolic pathways, molecular interactions, and biochemical reactions associated with specific organisms</a:t>
            </a:r>
          </a:p>
          <a:p>
            <a:pPr marL="342900" indent="-342900" eaLnBrk="1" hangingPunct="1">
              <a:spcBef>
                <a:spcPct val="50000"/>
              </a:spcBef>
              <a:buFont typeface="Arial"/>
              <a:buChar char="•"/>
            </a:pPr>
            <a:r>
              <a:rPr lang="en-US" dirty="0" smtClean="0"/>
              <a:t>Provides </a:t>
            </a:r>
            <a:r>
              <a:rPr lang="en-US" dirty="0"/>
              <a:t>a relationship (map) for how these components are organized in a cellular structure or reaction pathway. </a:t>
            </a:r>
          </a:p>
        </p:txBody>
      </p:sp>
    </p:spTree>
    <p:extLst>
      <p:ext uri="{BB962C8B-B14F-4D97-AF65-F5344CB8AC3E}">
        <p14:creationId xmlns:p14="http://schemas.microsoft.com/office/powerpoint/2010/main" val="2544384221"/>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1"/>
          <p:cNvSpPr>
            <a:spLocks noGrp="1" noChangeArrowheads="1"/>
          </p:cNvSpPr>
          <p:nvPr>
            <p:ph type="title" idx="4294967295"/>
          </p:nvPr>
        </p:nvSpPr>
        <p:spPr>
          <a:xfrm>
            <a:off x="395536" y="6649"/>
            <a:ext cx="8228013" cy="1236662"/>
          </a:xfrm>
          <a:ln/>
        </p:spPr>
        <p:txBody>
          <a:bodyPr/>
          <a:lstStyle/>
          <a:p>
            <a:r>
              <a:rPr lang="en-US" dirty="0" smtClean="0"/>
              <a:t>KEGG Pathway Diagram</a:t>
            </a:r>
            <a:endParaRPr lang="en-US" dirty="0"/>
          </a:p>
        </p:txBody>
      </p:sp>
      <p:pic>
        <p:nvPicPr>
          <p:cNvPr id="2" name="Picture 1"/>
          <p:cNvPicPr>
            <a:picLocks noChangeAspect="1"/>
          </p:cNvPicPr>
          <p:nvPr/>
        </p:nvPicPr>
        <p:blipFill>
          <a:blip r:embed="rId3"/>
          <a:stretch>
            <a:fillRect/>
          </a:stretch>
        </p:blipFill>
        <p:spPr>
          <a:xfrm>
            <a:off x="1259633" y="1196752"/>
            <a:ext cx="6538255" cy="5040560"/>
          </a:xfrm>
          <a:prstGeom prst="rect">
            <a:avLst/>
          </a:prstGeom>
        </p:spPr>
      </p:pic>
    </p:spTree>
    <p:extLst>
      <p:ext uri="{BB962C8B-B14F-4D97-AF65-F5344CB8AC3E}">
        <p14:creationId xmlns:p14="http://schemas.microsoft.com/office/powerpoint/2010/main" val="2345498882"/>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4" name="Right Arrow 9"/>
          <p:cNvSpPr>
            <a:spLocks noChangeArrowheads="1"/>
          </p:cNvSpPr>
          <p:nvPr/>
        </p:nvSpPr>
        <p:spPr bwMode="auto">
          <a:xfrm>
            <a:off x="4038600" y="4906888"/>
            <a:ext cx="1143000" cy="609600"/>
          </a:xfrm>
          <a:prstGeom prst="rightArrow">
            <a:avLst>
              <a:gd name="adj1" fmla="val 50000"/>
              <a:gd name="adj2" fmla="val 50003"/>
            </a:avLst>
          </a:prstGeom>
          <a:solidFill>
            <a:schemeClr val="tx2"/>
          </a:solidFill>
          <a:ln w="9525">
            <a:solidFill>
              <a:srgbClr val="1F497D"/>
            </a:solidFill>
            <a:round/>
            <a:headEnd/>
            <a:tailEnd/>
          </a:ln>
        </p:spPr>
        <p:txBody>
          <a:bodyPr/>
          <a:lstStyle/>
          <a:p>
            <a:endParaRPr lang="en-CA">
              <a:latin typeface="Century Gothic"/>
              <a:cs typeface="Century Gothic"/>
            </a:endParaRPr>
          </a:p>
        </p:txBody>
      </p:sp>
      <p:pic>
        <p:nvPicPr>
          <p:cNvPr id="43015" name="Picture 12"/>
          <p:cNvPicPr>
            <a:picLocks noChangeAspect="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1981200" y="5364088"/>
            <a:ext cx="1131816"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18" name="Picture 8"/>
          <p:cNvPicPr>
            <a:picLocks noChangeAspect="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2514601" y="4830688"/>
            <a:ext cx="838147"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891" name="Content Placeholder 1"/>
          <p:cNvSpPr>
            <a:spLocks noGrp="1"/>
          </p:cNvSpPr>
          <p:nvPr>
            <p:ph idx="1"/>
          </p:nvPr>
        </p:nvSpPr>
        <p:spPr>
          <a:xfrm>
            <a:off x="539552" y="1124744"/>
            <a:ext cx="8136904" cy="3024336"/>
          </a:xfrm>
        </p:spPr>
        <p:txBody>
          <a:bodyPr>
            <a:noAutofit/>
          </a:bodyPr>
          <a:lstStyle/>
          <a:p>
            <a:pPr>
              <a:lnSpc>
                <a:spcPct val="120000"/>
              </a:lnSpc>
            </a:pPr>
            <a:r>
              <a:rPr lang="en-US" sz="2400" dirty="0" smtClean="0">
                <a:solidFill>
                  <a:srgbClr val="000000"/>
                </a:solidFill>
              </a:rPr>
              <a:t>Open </a:t>
            </a:r>
            <a:r>
              <a:rPr lang="en-US" sz="2400" dirty="0">
                <a:solidFill>
                  <a:srgbClr val="000000"/>
                </a:solidFill>
              </a:rPr>
              <a:t>source and open access </a:t>
            </a:r>
            <a:r>
              <a:rPr lang="en-US" sz="2400" dirty="0" smtClean="0">
                <a:solidFill>
                  <a:srgbClr val="000000"/>
                </a:solidFill>
              </a:rPr>
              <a:t>pathway database</a:t>
            </a:r>
          </a:p>
          <a:p>
            <a:pPr>
              <a:lnSpc>
                <a:spcPct val="120000"/>
              </a:lnSpc>
            </a:pPr>
            <a:r>
              <a:rPr lang="en-US" sz="2400" dirty="0" smtClean="0">
                <a:solidFill>
                  <a:srgbClr val="000000"/>
                </a:solidFill>
              </a:rPr>
              <a:t>Curated </a:t>
            </a:r>
            <a:r>
              <a:rPr lang="en-US" sz="2400" dirty="0">
                <a:solidFill>
                  <a:srgbClr val="000000"/>
                </a:solidFill>
              </a:rPr>
              <a:t>human pathways encompassing metabolism, </a:t>
            </a:r>
            <a:r>
              <a:rPr lang="en-US" sz="2400" dirty="0" smtClean="0">
                <a:solidFill>
                  <a:srgbClr val="000000"/>
                </a:solidFill>
              </a:rPr>
              <a:t>signaling, and </a:t>
            </a:r>
            <a:r>
              <a:rPr lang="en-US" sz="2400" dirty="0">
                <a:solidFill>
                  <a:srgbClr val="000000"/>
                </a:solidFill>
              </a:rPr>
              <a:t>other biological </a:t>
            </a:r>
            <a:r>
              <a:rPr lang="en-US" sz="2400" dirty="0" smtClean="0">
                <a:solidFill>
                  <a:srgbClr val="000000"/>
                </a:solidFill>
              </a:rPr>
              <a:t>processes.</a:t>
            </a:r>
          </a:p>
          <a:p>
            <a:pPr>
              <a:lnSpc>
                <a:spcPct val="120000"/>
              </a:lnSpc>
            </a:pPr>
            <a:r>
              <a:rPr lang="en-US" sz="2400" dirty="0" smtClean="0">
                <a:solidFill>
                  <a:srgbClr val="000000"/>
                </a:solidFill>
              </a:rPr>
              <a:t>Every </a:t>
            </a:r>
            <a:r>
              <a:rPr lang="en-US" sz="2400" dirty="0">
                <a:solidFill>
                  <a:srgbClr val="000000"/>
                </a:solidFill>
              </a:rPr>
              <a:t>pathway is traceable to primary </a:t>
            </a:r>
            <a:r>
              <a:rPr lang="en-US" sz="2400" dirty="0" smtClean="0">
                <a:solidFill>
                  <a:srgbClr val="000000"/>
                </a:solidFill>
              </a:rPr>
              <a:t>literature.</a:t>
            </a:r>
          </a:p>
          <a:p>
            <a:pPr>
              <a:lnSpc>
                <a:spcPct val="120000"/>
              </a:lnSpc>
            </a:pPr>
            <a:r>
              <a:rPr lang="en-US" sz="2400" dirty="0" smtClean="0">
                <a:solidFill>
                  <a:srgbClr val="000000"/>
                </a:solidFill>
              </a:rPr>
              <a:t>Cross-reference to many other bioinformatics databases.</a:t>
            </a:r>
          </a:p>
          <a:p>
            <a:pPr>
              <a:lnSpc>
                <a:spcPct val="120000"/>
              </a:lnSpc>
            </a:pPr>
            <a:r>
              <a:rPr lang="en-US" sz="2400" dirty="0" smtClean="0">
                <a:solidFill>
                  <a:srgbClr val="000000"/>
                </a:solidFill>
              </a:rPr>
              <a:t>Provides data analysis and visualization tools</a:t>
            </a:r>
            <a:endParaRPr lang="en-US" sz="2400" dirty="0">
              <a:solidFill>
                <a:srgbClr val="000000"/>
              </a:solidFill>
            </a:endParaRPr>
          </a:p>
        </p:txBody>
      </p:sp>
      <p:pic>
        <p:nvPicPr>
          <p:cNvPr id="15" name="Picture 9" descr="http://www.fundacionprincipedeasturias.org/ing/01/fotos/zoom/foto631_2.jpg"/>
          <p:cNvPicPr>
            <a:picLocks noChangeAspect="1" noChangeArrowheads="1"/>
          </p:cNvPicPr>
          <p:nvPr/>
        </p:nvPicPr>
        <p:blipFill>
          <a:blip r:embed="rId6" cstate="email">
            <a:extLst>
              <a:ext uri="{28A0092B-C50C-407E-A947-70E740481C1C}">
                <a14:useLocalDpi xmlns:a14="http://schemas.microsoft.com/office/drawing/2010/main" val="0"/>
              </a:ext>
            </a:extLst>
          </a:blip>
          <a:srcRect/>
          <a:stretch>
            <a:fillRect/>
          </a:stretch>
        </p:blipFill>
        <p:spPr bwMode="auto">
          <a:xfrm>
            <a:off x="533401" y="4221088"/>
            <a:ext cx="1667793"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5"/>
          <p:cNvPicPr>
            <a:picLocks noChangeAspect="1"/>
          </p:cNvPicPr>
          <p:nvPr/>
        </p:nvPicPr>
        <p:blipFill rotWithShape="1">
          <a:blip r:embed="rId7" cstate="email">
            <a:extLst>
              <a:ext uri="{28A0092B-C50C-407E-A947-70E740481C1C}">
                <a14:useLocalDpi xmlns:a14="http://schemas.microsoft.com/office/drawing/2010/main" val="0"/>
              </a:ext>
            </a:extLst>
          </a:blip>
          <a:srcRect/>
          <a:stretch/>
        </p:blipFill>
        <p:spPr bwMode="auto">
          <a:xfrm>
            <a:off x="5867400" y="4297289"/>
            <a:ext cx="2743200" cy="173254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17" name="Picture 14"/>
          <p:cNvPicPr>
            <a:picLocks noChangeAspect="1"/>
          </p:cNvPicPr>
          <p:nvPr/>
        </p:nvPicPr>
        <p:blipFill>
          <a:blip r:embed="rId8" cstate="email">
            <a:extLst>
              <a:ext uri="{28A0092B-C50C-407E-A947-70E740481C1C}">
                <a14:useLocalDpi xmlns:a14="http://schemas.microsoft.com/office/drawing/2010/main" val="0"/>
              </a:ext>
            </a:extLst>
          </a:blip>
          <a:srcRect/>
          <a:stretch>
            <a:fillRect/>
          </a:stretch>
        </p:blipFill>
        <p:spPr bwMode="auto">
          <a:xfrm>
            <a:off x="2209800" y="4449688"/>
            <a:ext cx="838147"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152400" y="44624"/>
            <a:ext cx="8839200" cy="1143000"/>
          </a:xfrm>
        </p:spPr>
        <p:txBody>
          <a:bodyPr/>
          <a:lstStyle/>
          <a:p>
            <a:r>
              <a:rPr lang="en-US" dirty="0" err="1" smtClean="0"/>
              <a:t>Reactome</a:t>
            </a:r>
            <a:endParaRPr lang="en-US" dirty="0"/>
          </a:p>
        </p:txBody>
      </p:sp>
    </p:spTree>
    <p:custDataLst>
      <p:tags r:id="rId1"/>
    </p:custDataLst>
    <p:extLst>
      <p:ext uri="{BB962C8B-B14F-4D97-AF65-F5344CB8AC3E}">
        <p14:creationId xmlns:p14="http://schemas.microsoft.com/office/powerpoint/2010/main" val="896791231"/>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6-03-21 at 3.19.08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337984"/>
            <a:ext cx="9144000" cy="4623189"/>
          </a:xfrm>
          <a:prstGeom prst="rect">
            <a:avLst/>
          </a:prstGeom>
        </p:spPr>
      </p:pic>
      <p:sp>
        <p:nvSpPr>
          <p:cNvPr id="10" name="Title 1"/>
          <p:cNvSpPr>
            <a:spLocks noGrp="1"/>
          </p:cNvSpPr>
          <p:nvPr>
            <p:ph type="title"/>
          </p:nvPr>
        </p:nvSpPr>
        <p:spPr>
          <a:xfrm>
            <a:off x="0" y="120317"/>
            <a:ext cx="9144000" cy="1029367"/>
          </a:xfrm>
        </p:spPr>
        <p:txBody>
          <a:bodyPr>
            <a:noAutofit/>
          </a:bodyPr>
          <a:lstStyle/>
          <a:p>
            <a:r>
              <a:rPr lang="en-US" sz="4000" dirty="0" smtClean="0">
                <a:latin typeface="Calibri"/>
                <a:cs typeface="Calibri"/>
              </a:rPr>
              <a:t>Pathway Browser: Pathway Enrichment Analysis </a:t>
            </a:r>
            <a:endParaRPr lang="en-US" sz="4000" dirty="0">
              <a:latin typeface="Calibri"/>
              <a:cs typeface="Calibri"/>
            </a:endParaRPr>
          </a:p>
        </p:txBody>
      </p:sp>
      <p:sp>
        <p:nvSpPr>
          <p:cNvPr id="11" name="TextBox 10"/>
          <p:cNvSpPr txBox="1"/>
          <p:nvPr/>
        </p:nvSpPr>
        <p:spPr>
          <a:xfrm>
            <a:off x="0" y="5877273"/>
            <a:ext cx="3733800" cy="461665"/>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sz="2400" dirty="0" smtClean="0"/>
              <a:t>127 Cancer Driver Genes</a:t>
            </a:r>
            <a:endParaRPr lang="en-US" sz="2400" dirty="0"/>
          </a:p>
        </p:txBody>
      </p:sp>
    </p:spTree>
    <p:extLst>
      <p:ext uri="{BB962C8B-B14F-4D97-AF65-F5344CB8AC3E}">
        <p14:creationId xmlns:p14="http://schemas.microsoft.com/office/powerpoint/2010/main" val="36258473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33685"/>
            <a:ext cx="8229600" cy="708527"/>
          </a:xfrm>
        </p:spPr>
        <p:txBody>
          <a:bodyPr>
            <a:normAutofit/>
          </a:bodyPr>
          <a:lstStyle/>
          <a:p>
            <a:r>
              <a:rPr lang="en-US" dirty="0" err="1" smtClean="0"/>
              <a:t>Reactome</a:t>
            </a:r>
            <a:r>
              <a:rPr lang="en-US" dirty="0" smtClean="0"/>
              <a:t> </a:t>
            </a:r>
            <a:r>
              <a:rPr lang="en-US" dirty="0" err="1" smtClean="0"/>
              <a:t>vs</a:t>
            </a:r>
            <a:r>
              <a:rPr lang="en-US" dirty="0" smtClean="0"/>
              <a:t> KEGG</a:t>
            </a:r>
            <a:endParaRPr lang="en-US" dirty="0"/>
          </a:p>
        </p:txBody>
      </p:sp>
      <p:pic>
        <p:nvPicPr>
          <p:cNvPr id="4" name="Picture 3" descr="Screen Shot 2016-03-21 at 2.35.13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9832" y="947998"/>
            <a:ext cx="5173579" cy="3573986"/>
          </a:xfrm>
          <a:prstGeom prst="rect">
            <a:avLst/>
          </a:prstGeom>
        </p:spPr>
      </p:pic>
      <p:grpSp>
        <p:nvGrpSpPr>
          <p:cNvPr id="3" name="Group 2"/>
          <p:cNvGrpSpPr/>
          <p:nvPr/>
        </p:nvGrpSpPr>
        <p:grpSpPr>
          <a:xfrm>
            <a:off x="2129344" y="2367956"/>
            <a:ext cx="7239185" cy="4494977"/>
            <a:chOff x="2129343" y="2367955"/>
            <a:chExt cx="7239186" cy="4494977"/>
          </a:xfrm>
        </p:grpSpPr>
        <p:grpSp>
          <p:nvGrpSpPr>
            <p:cNvPr id="8" name="Group 7"/>
            <p:cNvGrpSpPr/>
            <p:nvPr/>
          </p:nvGrpSpPr>
          <p:grpSpPr>
            <a:xfrm>
              <a:off x="2986506" y="3275152"/>
              <a:ext cx="6382023" cy="3587780"/>
              <a:chOff x="2986506" y="3275152"/>
              <a:chExt cx="6382023" cy="3587780"/>
            </a:xfrm>
          </p:grpSpPr>
          <p:pic>
            <p:nvPicPr>
              <p:cNvPr id="5" name="Picture 4" descr="Screen Shot 2016-03-21 at 2.35.47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86506" y="3275152"/>
                <a:ext cx="5943600" cy="3315477"/>
              </a:xfrm>
              <a:prstGeom prst="rect">
                <a:avLst/>
              </a:prstGeom>
              <a:ln w="19050" cap="sq" cmpd="sng">
                <a:solidFill>
                  <a:schemeClr val="accent1">
                    <a:lumMod val="60000"/>
                    <a:lumOff val="40000"/>
                  </a:schemeClr>
                </a:solidFill>
                <a:prstDash val="solid"/>
                <a:miter lim="800000"/>
              </a:ln>
              <a:effectLst>
                <a:outerShdw blurRad="50800" dist="38100" dir="2700000" algn="tl" rotWithShape="0">
                  <a:srgbClr val="000000">
                    <a:alpha val="43000"/>
                  </a:srgbClr>
                </a:outerShdw>
              </a:effectLst>
            </p:spPr>
          </p:pic>
          <p:sp>
            <p:nvSpPr>
              <p:cNvPr id="6" name="TextBox 5"/>
              <p:cNvSpPr txBox="1"/>
              <p:nvPr/>
            </p:nvSpPr>
            <p:spPr>
              <a:xfrm>
                <a:off x="4602705" y="6555155"/>
                <a:ext cx="4765824" cy="307777"/>
              </a:xfrm>
              <a:prstGeom prst="rect">
                <a:avLst/>
              </a:prstGeom>
              <a:noFill/>
              <a:ln w="19050" cmpd="sng">
                <a:noFill/>
              </a:ln>
            </p:spPr>
            <p:txBody>
              <a:bodyPr wrap="none" rtlCol="0">
                <a:spAutoFit/>
              </a:bodyPr>
              <a:lstStyle/>
              <a:p>
                <a:r>
                  <a:rPr lang="en-US" sz="1400" dirty="0">
                    <a:hlinkClick r:id="rId5"/>
                  </a:rPr>
                  <a:t>http://www.genome.jp/kegg-bin/show_pathway?</a:t>
                </a:r>
                <a:r>
                  <a:rPr lang="en-US" sz="1400" dirty="0" smtClean="0">
                    <a:hlinkClick r:id="rId5"/>
                  </a:rPr>
                  <a:t>hsa04210</a:t>
                </a:r>
                <a:endParaRPr lang="en-US" sz="1400" dirty="0"/>
              </a:p>
            </p:txBody>
          </p:sp>
        </p:grpSp>
        <p:cxnSp>
          <p:nvCxnSpPr>
            <p:cNvPr id="7" name="Straight Arrow Connector 6"/>
            <p:cNvCxnSpPr/>
            <p:nvPr/>
          </p:nvCxnSpPr>
          <p:spPr>
            <a:xfrm>
              <a:off x="2129343" y="2367955"/>
              <a:ext cx="4000873" cy="2154028"/>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4880247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1"/>
          <p:cNvSpPr>
            <a:spLocks noGrp="1" noChangeArrowheads="1"/>
          </p:cNvSpPr>
          <p:nvPr>
            <p:ph type="title" idx="4294967295"/>
          </p:nvPr>
        </p:nvSpPr>
        <p:spPr>
          <a:xfrm>
            <a:off x="395536" y="0"/>
            <a:ext cx="8228013" cy="1143000"/>
          </a:xfrm>
          <a:ln/>
        </p:spPr>
        <p:txBody>
          <a:bodyPr lIns="0" tIns="0" rIns="0" bIns="0"/>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dirty="0"/>
              <a:t>Pathway </a:t>
            </a:r>
            <a:r>
              <a:rPr lang="en-US" dirty="0" smtClean="0"/>
              <a:t>and Network Compendia</a:t>
            </a:r>
            <a:endParaRPr lang="en-US" dirty="0"/>
          </a:p>
        </p:txBody>
      </p:sp>
      <p:pic>
        <p:nvPicPr>
          <p:cNvPr id="3" name="Picture 2"/>
          <p:cNvPicPr>
            <a:picLocks noChangeAspect="1"/>
          </p:cNvPicPr>
          <p:nvPr/>
        </p:nvPicPr>
        <p:blipFill>
          <a:blip r:embed="rId3"/>
          <a:stretch>
            <a:fillRect/>
          </a:stretch>
        </p:blipFill>
        <p:spPr>
          <a:xfrm>
            <a:off x="0" y="1435101"/>
            <a:ext cx="9144000" cy="3987668"/>
          </a:xfrm>
          <a:prstGeom prst="rect">
            <a:avLst/>
          </a:prstGeom>
        </p:spPr>
      </p:pic>
    </p:spTree>
    <p:extLst>
      <p:ext uri="{BB962C8B-B14F-4D97-AF65-F5344CB8AC3E}">
        <p14:creationId xmlns:p14="http://schemas.microsoft.com/office/powerpoint/2010/main" val="3716783242"/>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7" name="Rectangle 5"/>
          <p:cNvSpPr>
            <a:spLocks noGrp="1" noChangeArrowheads="1"/>
          </p:cNvSpPr>
          <p:nvPr>
            <p:ph type="body" idx="1"/>
          </p:nvPr>
        </p:nvSpPr>
        <p:spPr>
          <a:xfrm>
            <a:off x="260349" y="1524000"/>
            <a:ext cx="6140451" cy="2286000"/>
          </a:xfrm>
        </p:spPr>
        <p:txBody>
          <a:bodyPr rIns="0">
            <a:normAutofit/>
          </a:bodyPr>
          <a:lstStyle/>
          <a:p>
            <a:pPr marL="390525" indent="-293688" defTabSz="827088">
              <a:buClr>
                <a:srgbClr val="38793A"/>
              </a:buClr>
              <a:tabLst>
                <a:tab pos="655638" algn="l"/>
                <a:tab pos="1312863" algn="l"/>
                <a:tab pos="1968500" algn="l"/>
                <a:tab pos="2625725" algn="l"/>
                <a:tab pos="3282950" algn="l"/>
                <a:tab pos="3938588" algn="l"/>
                <a:tab pos="4594225" algn="l"/>
                <a:tab pos="4975225" algn="l"/>
              </a:tabLst>
            </a:pPr>
            <a:r>
              <a:rPr lang="en-US" sz="2600" dirty="0">
                <a:latin typeface="Gill Sans" charset="0"/>
                <a:cs typeface="Gill Sans" charset="0"/>
              </a:rPr>
              <a:t>An Interaction </a:t>
            </a:r>
            <a:r>
              <a:rPr lang="en-US" sz="2600" dirty="0">
                <a:latin typeface="Gill Sans" charset="0"/>
                <a:cs typeface="Gill Sans" charset="0"/>
                <a:sym typeface="Arial Bold Italic" charset="0"/>
              </a:rPr>
              <a:t>Network</a:t>
            </a:r>
            <a:r>
              <a:rPr lang="en-US" sz="2600" dirty="0">
                <a:latin typeface="Gill Sans" charset="0"/>
                <a:cs typeface="Gill Sans" charset="0"/>
              </a:rPr>
              <a:t> is a collection of:</a:t>
            </a:r>
          </a:p>
          <a:p>
            <a:pPr marL="781050" lvl="1" indent="-258763" defTabSz="827088">
              <a:buClr>
                <a:srgbClr val="38793A"/>
              </a:buClr>
              <a:tabLst>
                <a:tab pos="655638" algn="l"/>
                <a:tab pos="1312863" algn="l"/>
                <a:tab pos="1968500" algn="l"/>
                <a:tab pos="2625725" algn="l"/>
                <a:tab pos="3282950" algn="l"/>
                <a:tab pos="3938588" algn="l"/>
                <a:tab pos="4594225" algn="l"/>
                <a:tab pos="4975225" algn="l"/>
              </a:tabLst>
            </a:pPr>
            <a:r>
              <a:rPr lang="en-US" sz="2200" dirty="0">
                <a:latin typeface="Gill Sans" charset="0"/>
                <a:ea typeface="ＭＳ Ｐゴシック" charset="0"/>
                <a:sym typeface="Arial Bold Italic" charset="0"/>
              </a:rPr>
              <a:t>Nodes</a:t>
            </a:r>
            <a:r>
              <a:rPr lang="en-US" sz="2200" dirty="0">
                <a:latin typeface="Gill Sans" charset="0"/>
                <a:ea typeface="ＭＳ Ｐゴシック" charset="0"/>
              </a:rPr>
              <a:t> (or vertices</a:t>
            </a:r>
            <a:r>
              <a:rPr lang="en-US" sz="2200" dirty="0" smtClean="0">
                <a:latin typeface="Gill Sans" charset="0"/>
                <a:ea typeface="ＭＳ Ｐゴシック" charset="0"/>
              </a:rPr>
              <a:t>).</a:t>
            </a:r>
            <a:endParaRPr lang="en-US" sz="2200" dirty="0">
              <a:latin typeface="Gill Sans" charset="0"/>
              <a:ea typeface="ＭＳ Ｐゴシック" charset="0"/>
            </a:endParaRPr>
          </a:p>
          <a:p>
            <a:pPr marL="781050" lvl="1" indent="-258763" defTabSz="827088">
              <a:buClr>
                <a:srgbClr val="38793A"/>
              </a:buClr>
              <a:tabLst>
                <a:tab pos="655638" algn="l"/>
                <a:tab pos="1312863" algn="l"/>
                <a:tab pos="1968500" algn="l"/>
                <a:tab pos="2625725" algn="l"/>
                <a:tab pos="3282950" algn="l"/>
                <a:tab pos="3938588" algn="l"/>
                <a:tab pos="4594225" algn="l"/>
                <a:tab pos="4975225" algn="l"/>
              </a:tabLst>
            </a:pPr>
            <a:r>
              <a:rPr lang="en-US" sz="2200" dirty="0">
                <a:latin typeface="Gill Sans" charset="0"/>
                <a:ea typeface="ＭＳ Ｐゴシック" charset="0"/>
                <a:sym typeface="Arial Bold Italic" charset="0"/>
              </a:rPr>
              <a:t>Edges</a:t>
            </a:r>
            <a:r>
              <a:rPr lang="en-US" sz="2200" dirty="0">
                <a:latin typeface="Gill Sans" charset="0"/>
                <a:ea typeface="ＭＳ Ｐゴシック" charset="0"/>
              </a:rPr>
              <a:t> connecting </a:t>
            </a:r>
            <a:r>
              <a:rPr lang="en-US" sz="2200" dirty="0">
                <a:latin typeface="Gill Sans" charset="0"/>
                <a:ea typeface="ＭＳ Ｐゴシック" charset="0"/>
                <a:sym typeface="Arial Bold Italic" charset="0"/>
              </a:rPr>
              <a:t>nodes (directed or undirected, weighted, multiple edges, self-edges</a:t>
            </a:r>
            <a:r>
              <a:rPr lang="en-US" sz="2200" dirty="0" smtClean="0">
                <a:latin typeface="Gill Sans" charset="0"/>
                <a:ea typeface="ＭＳ Ｐゴシック" charset="0"/>
                <a:sym typeface="Arial Bold Italic" charset="0"/>
              </a:rPr>
              <a:t>).</a:t>
            </a:r>
            <a:endParaRPr lang="en-US" sz="2200" dirty="0">
              <a:latin typeface="Gill Sans" charset="0"/>
              <a:ea typeface="ＭＳ Ｐゴシック" charset="0"/>
              <a:sym typeface="Arial Bold Italic" charset="0"/>
            </a:endParaRPr>
          </a:p>
        </p:txBody>
      </p:sp>
      <p:sp>
        <p:nvSpPr>
          <p:cNvPr id="101378" name="Rectangle 7"/>
          <p:cNvSpPr>
            <a:spLocks/>
          </p:cNvSpPr>
          <p:nvPr/>
        </p:nvSpPr>
        <p:spPr bwMode="auto">
          <a:xfrm>
            <a:off x="381000" y="3614739"/>
            <a:ext cx="8213725" cy="1566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marL="390525" indent="-293688" defTabSz="827088">
              <a:lnSpc>
                <a:spcPct val="94000"/>
              </a:lnSpc>
              <a:spcBef>
                <a:spcPts val="1288"/>
              </a:spcBef>
              <a:buClr>
                <a:srgbClr val="38793A"/>
              </a:buClr>
              <a:buSzPct val="44000"/>
              <a:buFont typeface="Wingdings" charset="0"/>
              <a:buChar char="l"/>
              <a:tabLst>
                <a:tab pos="655638" algn="l"/>
                <a:tab pos="1312863" algn="l"/>
                <a:tab pos="1968500" algn="l"/>
                <a:tab pos="2625725" algn="l"/>
                <a:tab pos="3282950" algn="l"/>
                <a:tab pos="3938588" algn="l"/>
                <a:tab pos="4594225" algn="l"/>
                <a:tab pos="5253038" algn="l"/>
                <a:tab pos="5908675" algn="l"/>
                <a:tab pos="6562725" algn="l"/>
                <a:tab pos="7216775" algn="l"/>
                <a:tab pos="7878763" algn="l"/>
              </a:tabLst>
            </a:pPr>
            <a:r>
              <a:rPr lang="en-US" sz="2400" dirty="0">
                <a:latin typeface="Gill Sans" charset="0"/>
                <a:cs typeface="Gill Sans" charset="0"/>
                <a:sym typeface="Arial" charset="0"/>
              </a:rPr>
              <a:t>Nodes can represent </a:t>
            </a:r>
            <a:r>
              <a:rPr lang="en-US" sz="2400" dirty="0">
                <a:latin typeface="Gill Sans" charset="0"/>
                <a:cs typeface="Gill Sans" charset="0"/>
                <a:sym typeface="Arial Italic" charset="0"/>
              </a:rPr>
              <a:t>proteins</a:t>
            </a:r>
            <a:r>
              <a:rPr lang="en-US" sz="2400" dirty="0">
                <a:latin typeface="Gill Sans" charset="0"/>
                <a:cs typeface="Gill Sans" charset="0"/>
                <a:sym typeface="Arial" charset="0"/>
              </a:rPr>
              <a:t>, </a:t>
            </a:r>
            <a:r>
              <a:rPr lang="en-US" sz="2400" dirty="0">
                <a:latin typeface="Gill Sans" charset="0"/>
                <a:cs typeface="Gill Sans" charset="0"/>
                <a:sym typeface="Arial Italic" charset="0"/>
              </a:rPr>
              <a:t>genes</a:t>
            </a:r>
            <a:r>
              <a:rPr lang="en-US" sz="2400" dirty="0">
                <a:latin typeface="Gill Sans" charset="0"/>
                <a:cs typeface="Gill Sans" charset="0"/>
                <a:sym typeface="Arial" charset="0"/>
              </a:rPr>
              <a:t>, metabolites, or groups of these (e.g. </a:t>
            </a:r>
            <a:r>
              <a:rPr lang="en-US" sz="2400" dirty="0">
                <a:latin typeface="Gill Sans" charset="0"/>
                <a:cs typeface="Gill Sans" charset="0"/>
                <a:sym typeface="Arial Italic" charset="0"/>
              </a:rPr>
              <a:t>complexes)</a:t>
            </a:r>
            <a:r>
              <a:rPr lang="en-US" sz="2400" dirty="0">
                <a:latin typeface="Gill Sans" charset="0"/>
                <a:cs typeface="Gill Sans" charset="0"/>
                <a:sym typeface="Arial" charset="0"/>
              </a:rPr>
              <a:t> - any sort of </a:t>
            </a:r>
            <a:r>
              <a:rPr lang="en-US" sz="2400" dirty="0" smtClean="0">
                <a:latin typeface="Gill Sans" charset="0"/>
                <a:cs typeface="Gill Sans" charset="0"/>
                <a:sym typeface="Arial" charset="0"/>
              </a:rPr>
              <a:t>object.</a:t>
            </a:r>
            <a:endParaRPr lang="en-US" sz="2400" dirty="0">
              <a:latin typeface="Gill Sans" charset="0"/>
              <a:cs typeface="Gill Sans" charset="0"/>
              <a:sym typeface="Arial" charset="0"/>
            </a:endParaRPr>
          </a:p>
          <a:p>
            <a:pPr marL="390525" indent="-293688" defTabSz="827088">
              <a:lnSpc>
                <a:spcPct val="94000"/>
              </a:lnSpc>
              <a:spcBef>
                <a:spcPts val="1288"/>
              </a:spcBef>
              <a:buClr>
                <a:srgbClr val="38793A"/>
              </a:buClr>
              <a:buSzPct val="44000"/>
              <a:buFont typeface="Wingdings" charset="0"/>
              <a:buChar char="l"/>
              <a:tabLst>
                <a:tab pos="655638" algn="l"/>
                <a:tab pos="1312863" algn="l"/>
                <a:tab pos="1968500" algn="l"/>
                <a:tab pos="2625725" algn="l"/>
                <a:tab pos="3282950" algn="l"/>
                <a:tab pos="3938588" algn="l"/>
                <a:tab pos="4594225" algn="l"/>
                <a:tab pos="5253038" algn="l"/>
                <a:tab pos="5908675" algn="l"/>
                <a:tab pos="6562725" algn="l"/>
                <a:tab pos="7216775" algn="l"/>
                <a:tab pos="7878763" algn="l"/>
              </a:tabLst>
            </a:pPr>
            <a:r>
              <a:rPr lang="en-US" sz="2400" dirty="0">
                <a:latin typeface="Gill Sans" charset="0"/>
                <a:cs typeface="Gill Sans" charset="0"/>
                <a:sym typeface="Arial" charset="0"/>
              </a:rPr>
              <a:t>Edges can be either physical or functional </a:t>
            </a:r>
            <a:r>
              <a:rPr lang="en-US" sz="2400" dirty="0">
                <a:latin typeface="Gill Sans" charset="0"/>
                <a:cs typeface="Gill Sans" charset="0"/>
                <a:sym typeface="Arial Italic" charset="0"/>
              </a:rPr>
              <a:t>interactions, activators, regulators, reactions</a:t>
            </a:r>
            <a:r>
              <a:rPr lang="en-US" sz="2400" dirty="0">
                <a:latin typeface="Gill Sans" charset="0"/>
                <a:cs typeface="Gill Sans" charset="0"/>
                <a:sym typeface="Arial" charset="0"/>
              </a:rPr>
              <a:t> - any sort of </a:t>
            </a:r>
            <a:r>
              <a:rPr lang="en-US" sz="2400" dirty="0" smtClean="0">
                <a:latin typeface="Gill Sans" charset="0"/>
                <a:cs typeface="Gill Sans" charset="0"/>
                <a:sym typeface="Arial" charset="0"/>
              </a:rPr>
              <a:t>relations.</a:t>
            </a:r>
            <a:endParaRPr lang="en-US" sz="2400" dirty="0">
              <a:latin typeface="Gill Sans" charset="0"/>
              <a:cs typeface="Gill Sans" charset="0"/>
              <a:sym typeface="Arial" charset="0"/>
            </a:endParaRPr>
          </a:p>
        </p:txBody>
      </p:sp>
      <p:grpSp>
        <p:nvGrpSpPr>
          <p:cNvPr id="101379" name="Group 6"/>
          <p:cNvGrpSpPr>
            <a:grpSpLocks/>
          </p:cNvGrpSpPr>
          <p:nvPr/>
        </p:nvGrpSpPr>
        <p:grpSpPr bwMode="auto">
          <a:xfrm>
            <a:off x="6734177" y="1858964"/>
            <a:ext cx="1800225" cy="808037"/>
            <a:chOff x="3970338" y="5495925"/>
            <a:chExt cx="1800225" cy="808037"/>
          </a:xfrm>
        </p:grpSpPr>
        <p:sp>
          <p:nvSpPr>
            <p:cNvPr id="8" name="Oval 7"/>
            <p:cNvSpPr/>
            <p:nvPr/>
          </p:nvSpPr>
          <p:spPr>
            <a:xfrm>
              <a:off x="4113213" y="5943600"/>
              <a:ext cx="360363" cy="360362"/>
            </a:xfrm>
            <a:prstGeom prst="ellipse">
              <a:avLst/>
            </a:prstGeom>
            <a:solidFill>
              <a:schemeClr val="accent4">
                <a:lumMod val="60000"/>
                <a:lumOff val="40000"/>
              </a:scheme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latin typeface="Gill Sans"/>
                <a:ea typeface="ＭＳ Ｐゴシック" charset="0"/>
                <a:cs typeface="Gill Sans"/>
              </a:endParaRPr>
            </a:p>
          </p:txBody>
        </p:sp>
        <p:sp>
          <p:nvSpPr>
            <p:cNvPr id="9" name="Oval 8"/>
            <p:cNvSpPr/>
            <p:nvPr/>
          </p:nvSpPr>
          <p:spPr>
            <a:xfrm>
              <a:off x="5410201" y="5943600"/>
              <a:ext cx="360362" cy="360362"/>
            </a:xfrm>
            <a:prstGeom prst="ellipse">
              <a:avLst/>
            </a:prstGeom>
            <a:solidFill>
              <a:schemeClr val="accent4">
                <a:lumMod val="60000"/>
                <a:lumOff val="40000"/>
              </a:scheme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latin typeface="Gill Sans"/>
                <a:ea typeface="ＭＳ Ｐゴシック" charset="0"/>
                <a:cs typeface="Gill Sans"/>
              </a:endParaRPr>
            </a:p>
          </p:txBody>
        </p:sp>
        <p:cxnSp>
          <p:nvCxnSpPr>
            <p:cNvPr id="10" name="Straight Arrow Connector 9"/>
            <p:cNvCxnSpPr>
              <a:stCxn id="8" idx="6"/>
              <a:endCxn id="9" idx="2"/>
            </p:cNvCxnSpPr>
            <p:nvPr/>
          </p:nvCxnSpPr>
          <p:spPr>
            <a:xfrm>
              <a:off x="4473576" y="6122987"/>
              <a:ext cx="936625" cy="0"/>
            </a:xfrm>
            <a:prstGeom prst="straightConnector1">
              <a:avLst/>
            </a:prstGeom>
            <a:ln w="19050">
              <a:solidFill>
                <a:srgbClr val="7030A0"/>
              </a:solidFill>
              <a:tailEnd type="arrow"/>
            </a:ln>
          </p:spPr>
          <p:style>
            <a:lnRef idx="1">
              <a:schemeClr val="accent1"/>
            </a:lnRef>
            <a:fillRef idx="0">
              <a:schemeClr val="accent1"/>
            </a:fillRef>
            <a:effectRef idx="0">
              <a:schemeClr val="accent1"/>
            </a:effectRef>
            <a:fontRef idx="minor">
              <a:schemeClr val="tx1"/>
            </a:fontRef>
          </p:style>
        </p:cxnSp>
        <p:sp>
          <p:nvSpPr>
            <p:cNvPr id="101384" name="TextBox 21"/>
            <p:cNvSpPr txBox="1">
              <a:spLocks noChangeArrowheads="1"/>
            </p:cNvSpPr>
            <p:nvPr/>
          </p:nvSpPr>
          <p:spPr bwMode="auto">
            <a:xfrm>
              <a:off x="3970338" y="5495925"/>
              <a:ext cx="93503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MS PGothic" charset="0"/>
                  <a:cs typeface="MS PGothic" charset="0"/>
                </a:defRPr>
              </a:lvl1pPr>
              <a:lvl2pPr marL="742950" indent="-285750" eaLnBrk="0" hangingPunct="0">
                <a:defRPr sz="2400">
                  <a:solidFill>
                    <a:schemeClr val="tx1"/>
                  </a:solidFill>
                  <a:latin typeface="Calibri" charset="0"/>
                  <a:ea typeface="MS PGothic" charset="0"/>
                  <a:cs typeface="MS PGothic" charset="0"/>
                </a:defRPr>
              </a:lvl2pPr>
              <a:lvl3pPr marL="1143000" indent="-228600" eaLnBrk="0" hangingPunct="0">
                <a:defRPr sz="2400">
                  <a:solidFill>
                    <a:schemeClr val="tx1"/>
                  </a:solidFill>
                  <a:latin typeface="Calibri" charset="0"/>
                  <a:ea typeface="MS PGothic" charset="0"/>
                  <a:cs typeface="MS PGothic" charset="0"/>
                </a:defRPr>
              </a:lvl3pPr>
              <a:lvl4pPr marL="1600200" indent="-228600" eaLnBrk="0" hangingPunct="0">
                <a:defRPr sz="2400">
                  <a:solidFill>
                    <a:schemeClr val="tx1"/>
                  </a:solidFill>
                  <a:latin typeface="Calibri" charset="0"/>
                  <a:ea typeface="MS PGothic" charset="0"/>
                  <a:cs typeface="MS PGothic" charset="0"/>
                </a:defRPr>
              </a:lvl4pPr>
              <a:lvl5pPr marL="2057400" indent="-228600" eaLnBrk="0" hangingPunct="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eaLnBrk="1" hangingPunct="1"/>
              <a:r>
                <a:rPr lang="en-US" sz="1800">
                  <a:latin typeface="Gill Sans" charset="0"/>
                  <a:ea typeface="ＭＳ Ｐゴシック" charset="0"/>
                </a:rPr>
                <a:t>node</a:t>
              </a:r>
              <a:endParaRPr lang="he-IL" sz="1800">
                <a:latin typeface="Gill Sans" charset="0"/>
                <a:ea typeface="Gill Sans" charset="0"/>
                <a:cs typeface="Gill Sans" charset="0"/>
              </a:endParaRPr>
            </a:p>
          </p:txBody>
        </p:sp>
        <p:sp>
          <p:nvSpPr>
            <p:cNvPr id="101385" name="TextBox 22"/>
            <p:cNvSpPr txBox="1">
              <a:spLocks noChangeArrowheads="1"/>
            </p:cNvSpPr>
            <p:nvPr/>
          </p:nvSpPr>
          <p:spPr bwMode="auto">
            <a:xfrm>
              <a:off x="4610101" y="5735638"/>
              <a:ext cx="93503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MS PGothic" charset="0"/>
                  <a:cs typeface="MS PGothic" charset="0"/>
                </a:defRPr>
              </a:lvl1pPr>
              <a:lvl2pPr marL="742950" indent="-285750" eaLnBrk="0" hangingPunct="0">
                <a:defRPr sz="2400">
                  <a:solidFill>
                    <a:schemeClr val="tx1"/>
                  </a:solidFill>
                  <a:latin typeface="Calibri" charset="0"/>
                  <a:ea typeface="MS PGothic" charset="0"/>
                  <a:cs typeface="MS PGothic" charset="0"/>
                </a:defRPr>
              </a:lvl2pPr>
              <a:lvl3pPr marL="1143000" indent="-228600" eaLnBrk="0" hangingPunct="0">
                <a:defRPr sz="2400">
                  <a:solidFill>
                    <a:schemeClr val="tx1"/>
                  </a:solidFill>
                  <a:latin typeface="Calibri" charset="0"/>
                  <a:ea typeface="MS PGothic" charset="0"/>
                  <a:cs typeface="MS PGothic" charset="0"/>
                </a:defRPr>
              </a:lvl3pPr>
              <a:lvl4pPr marL="1600200" indent="-228600" eaLnBrk="0" hangingPunct="0">
                <a:defRPr sz="2400">
                  <a:solidFill>
                    <a:schemeClr val="tx1"/>
                  </a:solidFill>
                  <a:latin typeface="Calibri" charset="0"/>
                  <a:ea typeface="MS PGothic" charset="0"/>
                  <a:cs typeface="MS PGothic" charset="0"/>
                </a:defRPr>
              </a:lvl4pPr>
              <a:lvl5pPr marL="2057400" indent="-228600" eaLnBrk="0" hangingPunct="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eaLnBrk="1" hangingPunct="1"/>
              <a:r>
                <a:rPr lang="en-US" sz="1800">
                  <a:latin typeface="Gill Sans" charset="0"/>
                  <a:ea typeface="ＭＳ Ｐゴシック" charset="0"/>
                </a:rPr>
                <a:t>edge</a:t>
              </a:r>
              <a:endParaRPr lang="he-IL" sz="1800">
                <a:latin typeface="Gill Sans" charset="0"/>
                <a:ea typeface="Gill Sans" charset="0"/>
                <a:cs typeface="Gill Sans" charset="0"/>
              </a:endParaRPr>
            </a:p>
          </p:txBody>
        </p:sp>
      </p:grpSp>
      <p:sp>
        <p:nvSpPr>
          <p:cNvPr id="101380" name="Title 1"/>
          <p:cNvSpPr>
            <a:spLocks noGrp="1"/>
          </p:cNvSpPr>
          <p:nvPr>
            <p:ph type="title"/>
          </p:nvPr>
        </p:nvSpPr>
        <p:spPr>
          <a:xfrm>
            <a:off x="260351" y="419100"/>
            <a:ext cx="8610600" cy="533400"/>
          </a:xfrm>
        </p:spPr>
        <p:txBody>
          <a:bodyPr>
            <a:normAutofit fontScale="90000"/>
          </a:bodyPr>
          <a:lstStyle/>
          <a:p>
            <a:r>
              <a:rPr lang="en-US" b="1" dirty="0">
                <a:latin typeface="Gill Sans" charset="0"/>
                <a:cs typeface="Gill Sans" charset="0"/>
              </a:rPr>
              <a:t>What is a Interaction Network?</a:t>
            </a:r>
          </a:p>
        </p:txBody>
      </p:sp>
    </p:spTree>
    <p:extLst>
      <p:ext uri="{BB962C8B-B14F-4D97-AF65-F5344CB8AC3E}">
        <p14:creationId xmlns:p14="http://schemas.microsoft.com/office/powerpoint/2010/main" val="309736787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3" name="Title 1"/>
          <p:cNvSpPr>
            <a:spLocks noGrp="1"/>
          </p:cNvSpPr>
          <p:nvPr>
            <p:ph type="title"/>
          </p:nvPr>
        </p:nvSpPr>
        <p:spPr/>
        <p:txBody>
          <a:bodyPr>
            <a:normAutofit/>
          </a:bodyPr>
          <a:lstStyle/>
          <a:p>
            <a:r>
              <a:rPr lang="en-US" b="1">
                <a:latin typeface="Gill Sans" charset="0"/>
                <a:cs typeface="Gill Sans" charset="0"/>
              </a:rPr>
              <a:t>Types of Interactions Networks</a:t>
            </a:r>
          </a:p>
        </p:txBody>
      </p:sp>
      <p:pic>
        <p:nvPicPr>
          <p:cNvPr id="115714" name="Picture 5"/>
          <p:cNvPicPr>
            <a:picLocks noChangeAspect="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0" y="1916832"/>
            <a:ext cx="9112589" cy="3198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5715" name="TextBox 3"/>
          <p:cNvSpPr txBox="1">
            <a:spLocks noChangeArrowheads="1"/>
          </p:cNvSpPr>
          <p:nvPr/>
        </p:nvSpPr>
        <p:spPr bwMode="auto">
          <a:xfrm>
            <a:off x="4495801" y="5968404"/>
            <a:ext cx="342032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MS PGothic" charset="0"/>
                <a:cs typeface="MS PGothic" charset="0"/>
              </a:defRPr>
            </a:lvl1pPr>
            <a:lvl2pPr marL="742950" indent="-285750" eaLnBrk="0" hangingPunct="0">
              <a:defRPr sz="2400">
                <a:solidFill>
                  <a:schemeClr val="tx1"/>
                </a:solidFill>
                <a:latin typeface="Calibri" charset="0"/>
                <a:ea typeface="MS PGothic" charset="0"/>
                <a:cs typeface="MS PGothic" charset="0"/>
              </a:defRPr>
            </a:lvl2pPr>
            <a:lvl3pPr marL="1143000" indent="-228600" eaLnBrk="0" hangingPunct="0">
              <a:defRPr sz="2400">
                <a:solidFill>
                  <a:schemeClr val="tx1"/>
                </a:solidFill>
                <a:latin typeface="Calibri" charset="0"/>
                <a:ea typeface="MS PGothic" charset="0"/>
                <a:cs typeface="MS PGothic" charset="0"/>
              </a:defRPr>
            </a:lvl3pPr>
            <a:lvl4pPr marL="1600200" indent="-228600" eaLnBrk="0" hangingPunct="0">
              <a:defRPr sz="2400">
                <a:solidFill>
                  <a:schemeClr val="tx1"/>
                </a:solidFill>
                <a:latin typeface="Calibri" charset="0"/>
                <a:ea typeface="MS PGothic" charset="0"/>
                <a:cs typeface="MS PGothic" charset="0"/>
              </a:defRPr>
            </a:lvl4pPr>
            <a:lvl5pPr marL="2057400" indent="-228600" eaLnBrk="0" hangingPunct="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eaLnBrk="1" hangingPunct="1"/>
            <a:r>
              <a:rPr lang="en-US" sz="1600" i="1" dirty="0">
                <a:latin typeface="Gill Sans" charset="0"/>
                <a:ea typeface="ＭＳ Ｐゴシック" charset="0"/>
              </a:rPr>
              <a:t>Vidal, </a:t>
            </a:r>
            <a:r>
              <a:rPr lang="en-US" sz="1600" i="1" dirty="0" err="1">
                <a:latin typeface="Gill Sans" charset="0"/>
                <a:ea typeface="ＭＳ Ｐゴシック" charset="0"/>
              </a:rPr>
              <a:t>Cusick</a:t>
            </a:r>
            <a:r>
              <a:rPr lang="en-US" sz="1600" i="1" dirty="0">
                <a:latin typeface="Gill Sans" charset="0"/>
                <a:ea typeface="ＭＳ Ｐゴシック" charset="0"/>
              </a:rPr>
              <a:t> and </a:t>
            </a:r>
            <a:r>
              <a:rPr lang="en-US" sz="1600" i="1" dirty="0" err="1">
                <a:latin typeface="Gill Sans" charset="0"/>
                <a:ea typeface="ＭＳ Ｐゴシック" charset="0"/>
              </a:rPr>
              <a:t>Barbasi</a:t>
            </a:r>
            <a:r>
              <a:rPr lang="en-US" sz="1600" i="1" dirty="0">
                <a:latin typeface="Gill Sans" charset="0"/>
                <a:ea typeface="ＭＳ Ｐゴシック" charset="0"/>
              </a:rPr>
              <a:t>, Cell 144, 2011.</a:t>
            </a:r>
          </a:p>
        </p:txBody>
      </p:sp>
    </p:spTree>
    <p:extLst>
      <p:ext uri="{BB962C8B-B14F-4D97-AF65-F5344CB8AC3E}">
        <p14:creationId xmlns:p14="http://schemas.microsoft.com/office/powerpoint/2010/main" val="72235849"/>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1"/>
          <p:cNvSpPr>
            <a:spLocks noGrp="1" noChangeArrowheads="1"/>
          </p:cNvSpPr>
          <p:nvPr>
            <p:ph type="title" idx="4294967295"/>
          </p:nvPr>
        </p:nvSpPr>
        <p:spPr>
          <a:xfrm>
            <a:off x="457200" y="273050"/>
            <a:ext cx="8228013" cy="1143000"/>
          </a:xfrm>
          <a:ln/>
        </p:spPr>
        <p:txBody>
          <a:bodyPr/>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dirty="0"/>
              <a:t>Network Databases</a:t>
            </a:r>
          </a:p>
        </p:txBody>
      </p:sp>
      <p:sp>
        <p:nvSpPr>
          <p:cNvPr id="54274" name="Rectangle 2"/>
          <p:cNvSpPr>
            <a:spLocks noGrp="1" noChangeArrowheads="1"/>
          </p:cNvSpPr>
          <p:nvPr>
            <p:ph type="body" idx="4294967295"/>
          </p:nvPr>
        </p:nvSpPr>
        <p:spPr>
          <a:xfrm>
            <a:off x="457200" y="1604963"/>
            <a:ext cx="8228013" cy="4524375"/>
          </a:xfrm>
          <a:ln/>
        </p:spPr>
        <p:txBody>
          <a:bodyPr>
            <a:normAutofit/>
          </a:bodyPr>
          <a:lstStyle/>
          <a:p>
            <a:pPr marL="341313" indent="-341313">
              <a:buFont typeface="Times New Roman" pitchFamily="16" charset="0"/>
              <a:buChar char="•"/>
              <a:tabLst>
                <a:tab pos="341313" algn="l"/>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US" dirty="0"/>
              <a:t>Can be built automatically or via curation</a:t>
            </a:r>
            <a:r>
              <a:rPr lang="en-US" dirty="0" smtClean="0"/>
              <a:t>.</a:t>
            </a:r>
          </a:p>
          <a:p>
            <a:pPr marL="341313" indent="-341313">
              <a:buFont typeface="Times New Roman" pitchFamily="16" charset="0"/>
              <a:buChar char="•"/>
              <a:tabLst>
                <a:tab pos="341313" algn="l"/>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US" dirty="0" smtClean="0"/>
              <a:t>More extensive coverage of biological systems.</a:t>
            </a:r>
          </a:p>
          <a:p>
            <a:pPr marL="341313" indent="-341313">
              <a:buFont typeface="Times New Roman" pitchFamily="16" charset="0"/>
              <a:buChar char="•"/>
              <a:tabLst>
                <a:tab pos="341313" algn="l"/>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US" dirty="0" smtClean="0"/>
              <a:t>Relationships and underlying evidence more tentative.</a:t>
            </a:r>
            <a:endParaRPr lang="en-US" dirty="0"/>
          </a:p>
          <a:p>
            <a:pPr marL="341313" indent="-341313">
              <a:buFont typeface="Times New Roman" pitchFamily="16" charset="0"/>
              <a:buChar char="•"/>
              <a:tabLst>
                <a:tab pos="341313" algn="l"/>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US" dirty="0"/>
              <a:t>Popular sources of curated </a:t>
            </a:r>
            <a:r>
              <a:rPr lang="en-US" dirty="0" smtClean="0"/>
              <a:t>human networks</a:t>
            </a:r>
            <a:r>
              <a:rPr lang="en-US" dirty="0"/>
              <a:t>:</a:t>
            </a:r>
          </a:p>
          <a:p>
            <a:pPr marL="741363" lvl="1" indent="-284163">
              <a:buFont typeface="Times New Roman" pitchFamily="16" charset="0"/>
              <a:buChar char="–"/>
              <a:tabLst>
                <a:tab pos="341313" algn="l"/>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US" dirty="0" err="1"/>
              <a:t>BioGRID</a:t>
            </a:r>
            <a:r>
              <a:rPr lang="en-US" dirty="0"/>
              <a:t> – </a:t>
            </a:r>
            <a:r>
              <a:rPr lang="en-US" dirty="0" smtClean="0"/>
              <a:t>Curated physical and genetic </a:t>
            </a:r>
            <a:r>
              <a:rPr lang="en-US" dirty="0"/>
              <a:t>interactions from literature; </a:t>
            </a:r>
            <a:r>
              <a:rPr lang="en-US" dirty="0" smtClean="0"/>
              <a:t>65K </a:t>
            </a:r>
            <a:r>
              <a:rPr lang="en-US" dirty="0" err="1" smtClean="0"/>
              <a:t>interactors</a:t>
            </a:r>
            <a:r>
              <a:rPr lang="en-US" dirty="0"/>
              <a:t> </a:t>
            </a:r>
            <a:r>
              <a:rPr lang="en-US" dirty="0" smtClean="0"/>
              <a:t>&amp; 1.1M </a:t>
            </a:r>
            <a:r>
              <a:rPr lang="en-US" dirty="0"/>
              <a:t>interactions.</a:t>
            </a:r>
          </a:p>
          <a:p>
            <a:pPr marL="741363" lvl="1" indent="-284163">
              <a:buFont typeface="Times New Roman" pitchFamily="16" charset="0"/>
              <a:buChar char="–"/>
              <a:tabLst>
                <a:tab pos="341313" algn="l"/>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US" dirty="0" err="1" smtClean="0"/>
              <a:t>IntAct</a:t>
            </a:r>
            <a:r>
              <a:rPr lang="en-US" dirty="0" smtClean="0"/>
              <a:t> </a:t>
            </a:r>
            <a:r>
              <a:rPr lang="en-US" dirty="0"/>
              <a:t>– Curated interactions from literature; </a:t>
            </a:r>
            <a:r>
              <a:rPr lang="en-US" dirty="0" smtClean="0"/>
              <a:t>95K </a:t>
            </a:r>
            <a:r>
              <a:rPr lang="en-US" dirty="0" err="1"/>
              <a:t>interactors</a:t>
            </a:r>
            <a:r>
              <a:rPr lang="en-US" dirty="0"/>
              <a:t> &amp; </a:t>
            </a:r>
            <a:r>
              <a:rPr lang="en-US" dirty="0" smtClean="0"/>
              <a:t>694K </a:t>
            </a:r>
            <a:r>
              <a:rPr lang="en-US" dirty="0"/>
              <a:t>interactions</a:t>
            </a:r>
            <a:r>
              <a:rPr lang="en-US" dirty="0" smtClean="0"/>
              <a:t>.</a:t>
            </a:r>
            <a:endParaRPr lang="en-US" dirty="0"/>
          </a:p>
        </p:txBody>
      </p:sp>
    </p:spTree>
    <p:extLst>
      <p:ext uri="{BB962C8B-B14F-4D97-AF65-F5344CB8AC3E}">
        <p14:creationId xmlns:p14="http://schemas.microsoft.com/office/powerpoint/2010/main" val="121853157"/>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Title 1"/>
          <p:cNvSpPr>
            <a:spLocks noGrp="1"/>
          </p:cNvSpPr>
          <p:nvPr>
            <p:ph type="title"/>
          </p:nvPr>
        </p:nvSpPr>
        <p:spPr>
          <a:xfrm>
            <a:off x="179512" y="0"/>
            <a:ext cx="8839200" cy="1143000"/>
          </a:xfrm>
        </p:spPr>
        <p:txBody>
          <a:bodyPr/>
          <a:lstStyle/>
          <a:p>
            <a:r>
              <a:rPr lang="en-US" dirty="0" err="1" smtClean="0">
                <a:latin typeface="Calibri" charset="0"/>
                <a:ea typeface="ＭＳ Ｐゴシック" charset="0"/>
              </a:rPr>
              <a:t>IntAct</a:t>
            </a:r>
            <a:endParaRPr lang="en-US" dirty="0">
              <a:latin typeface="Calibri" charset="0"/>
              <a:ea typeface="ＭＳ Ｐゴシック" charset="0"/>
            </a:endParaRPr>
          </a:p>
        </p:txBody>
      </p:sp>
      <p:pic>
        <p:nvPicPr>
          <p:cNvPr id="2" name="Picture 1"/>
          <p:cNvPicPr>
            <a:picLocks noChangeAspect="1"/>
          </p:cNvPicPr>
          <p:nvPr/>
        </p:nvPicPr>
        <p:blipFill>
          <a:blip r:embed="rId3"/>
          <a:stretch>
            <a:fillRect/>
          </a:stretch>
        </p:blipFill>
        <p:spPr>
          <a:xfrm>
            <a:off x="107505" y="1041431"/>
            <a:ext cx="8879559" cy="4835842"/>
          </a:xfrm>
          <a:prstGeom prst="rect">
            <a:avLst/>
          </a:prstGeom>
        </p:spPr>
      </p:pic>
    </p:spTree>
    <p:extLst>
      <p:ext uri="{BB962C8B-B14F-4D97-AF65-F5344CB8AC3E}">
        <p14:creationId xmlns:p14="http://schemas.microsoft.com/office/powerpoint/2010/main" val="1360403816"/>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Slide Number Placeholder 1"/>
          <p:cNvSpPr txBox="1">
            <a:spLocks noGrp="1"/>
          </p:cNvSpPr>
          <p:nvPr/>
        </p:nvSpPr>
        <p:spPr bwMode="auto">
          <a:xfrm>
            <a:off x="65532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a:fld id="{06D23BA9-5070-0648-A3DA-E6039966856F}" type="slidenum">
              <a:rPr lang="en-US" sz="1200"/>
              <a:pPr algn="r"/>
              <a:t>2</a:t>
            </a:fld>
            <a:endParaRPr lang="en-US" sz="1200"/>
          </a:p>
        </p:txBody>
      </p:sp>
      <p:sp>
        <p:nvSpPr>
          <p:cNvPr id="10242" name="Date Placeholder 2"/>
          <p:cNvSpPr txBox="1">
            <a:spLocks noGrp="1"/>
          </p:cNvSpPr>
          <p:nvPr/>
        </p:nvSpPr>
        <p:spPr bwMode="auto">
          <a:xfrm>
            <a:off x="762000" y="6248400"/>
            <a:ext cx="2057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200"/>
              <a:t>Module #: Title of Module</a:t>
            </a:r>
          </a:p>
        </p:txBody>
      </p:sp>
      <p:sp>
        <p:nvSpPr>
          <p:cNvPr id="10243" name="Rectangle 5"/>
          <p:cNvSpPr>
            <a:spLocks noChangeArrowheads="1"/>
          </p:cNvSpPr>
          <p:nvPr/>
        </p:nvSpPr>
        <p:spPr bwMode="auto">
          <a:xfrm>
            <a:off x="0" y="0"/>
            <a:ext cx="9144000" cy="6858000"/>
          </a:xfrm>
          <a:prstGeom prst="rect">
            <a:avLst/>
          </a:prstGeom>
          <a:solidFill>
            <a:schemeClr val="tx1"/>
          </a:solidFill>
          <a:ln w="9525">
            <a:solidFill>
              <a:schemeClr val="tx1"/>
            </a:solidFill>
            <a:round/>
            <a:headEnd/>
            <a:tailEnd/>
          </a:ln>
        </p:spPr>
        <p:txBody>
          <a:bodyPr/>
          <a:lstStyle/>
          <a:p>
            <a:pPr eaLnBrk="0" hangingPunct="0"/>
            <a:endParaRPr lang="en-US"/>
          </a:p>
        </p:txBody>
      </p:sp>
      <p:pic>
        <p:nvPicPr>
          <p:cNvPr id="10244" name="Content Placeholder 9" descr="Picture 1.png"/>
          <p:cNvPicPr>
            <a:picLocks noGrp="1" noChangeAspect="1"/>
          </p:cNvPicPr>
          <p:nvPr>
            <p:ph idx="4294967295"/>
          </p:nvPr>
        </p:nvPicPr>
        <p:blipFill>
          <a:blip r:embed="rId3">
            <a:extLst>
              <a:ext uri="{28A0092B-C50C-407E-A947-70E740481C1C}">
                <a14:useLocalDpi xmlns:a14="http://schemas.microsoft.com/office/drawing/2010/main" val="0"/>
              </a:ext>
            </a:extLst>
          </a:blip>
          <a:srcRect/>
          <a:stretch>
            <a:fillRect/>
          </a:stretch>
        </p:blipFill>
        <p:spPr>
          <a:xfrm>
            <a:off x="914400" y="73025"/>
            <a:ext cx="6858000" cy="6734175"/>
          </a:xfrm>
        </p:spPr>
      </p:pic>
      <p:sp>
        <p:nvSpPr>
          <p:cNvPr id="10245" name="Slide Number Placeholder 3"/>
          <p:cNvSpPr txBox="1">
            <a:spLocks noGrp="1"/>
          </p:cNvSpPr>
          <p:nvPr/>
        </p:nvSpPr>
        <p:spPr bwMode="auto">
          <a:xfrm>
            <a:off x="65532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a:endParaRPr lang="en-US" sz="120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9153" name="Title 1"/>
          <p:cNvSpPr txBox="1">
            <a:spLocks/>
          </p:cNvSpPr>
          <p:nvPr/>
        </p:nvSpPr>
        <p:spPr bwMode="auto">
          <a:xfrm>
            <a:off x="228600" y="0"/>
            <a:ext cx="8735888" cy="764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nchor="ctr"/>
          <a:lstStyle>
            <a:lvl1pPr eaLnBrk="0" hangingPunct="0">
              <a:defRPr sz="2400">
                <a:solidFill>
                  <a:schemeClr val="tx1"/>
                </a:solidFill>
                <a:latin typeface="Calibri" charset="0"/>
                <a:ea typeface="MS PGothic" charset="0"/>
                <a:cs typeface="MS PGothic" charset="0"/>
              </a:defRPr>
            </a:lvl1pPr>
            <a:lvl2pPr marL="742950" indent="-285750" eaLnBrk="0" hangingPunct="0">
              <a:defRPr sz="2400">
                <a:solidFill>
                  <a:schemeClr val="tx1"/>
                </a:solidFill>
                <a:latin typeface="Calibri" charset="0"/>
                <a:ea typeface="MS PGothic" charset="0"/>
                <a:cs typeface="MS PGothic" charset="0"/>
              </a:defRPr>
            </a:lvl2pPr>
            <a:lvl3pPr marL="1143000" indent="-228600" eaLnBrk="0" hangingPunct="0">
              <a:defRPr sz="2400">
                <a:solidFill>
                  <a:schemeClr val="tx1"/>
                </a:solidFill>
                <a:latin typeface="Calibri" charset="0"/>
                <a:ea typeface="MS PGothic" charset="0"/>
                <a:cs typeface="MS PGothic" charset="0"/>
              </a:defRPr>
            </a:lvl3pPr>
            <a:lvl4pPr marL="1600200" indent="-228600" eaLnBrk="0" hangingPunct="0">
              <a:defRPr sz="2400">
                <a:solidFill>
                  <a:schemeClr val="tx1"/>
                </a:solidFill>
                <a:latin typeface="Calibri" charset="0"/>
                <a:ea typeface="MS PGothic" charset="0"/>
                <a:cs typeface="MS PGothic" charset="0"/>
              </a:defRPr>
            </a:lvl4pPr>
            <a:lvl5pPr marL="2057400" indent="-228600" eaLnBrk="0" hangingPunct="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algn="ctr"/>
            <a:r>
              <a:rPr lang="en-US" sz="4000" b="1" dirty="0" smtClean="0">
                <a:latin typeface="Calibri"/>
                <a:cs typeface="Calibri"/>
              </a:rPr>
              <a:t>Open Data Exchange</a:t>
            </a:r>
            <a:endParaRPr lang="en-US" sz="4000" b="1" dirty="0">
              <a:latin typeface="Calibri"/>
              <a:cs typeface="Calibri"/>
            </a:endParaRPr>
          </a:p>
        </p:txBody>
      </p:sp>
      <p:pic>
        <p:nvPicPr>
          <p:cNvPr id="49156" name="Picture 5"/>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42059225" y="7369175"/>
            <a:ext cx="1376363"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Picture 22" descr="Complete-COMBINE_logo-H75.png"/>
          <p:cNvPicPr>
            <a:picLocks noChangeAspect="1"/>
          </p:cNvPicPr>
          <p:nvPr/>
        </p:nvPicPr>
        <p:blipFill>
          <a:blip r:embed="rId4">
            <a:extLst>
              <a:ext uri="{28A0092B-C50C-407E-A947-70E740481C1C}">
                <a14:useLocalDpi xmlns:a14="http://schemas.microsoft.com/office/drawing/2010/main"/>
              </a:ext>
            </a:extLst>
          </a:blip>
          <a:srcRect/>
          <a:stretch>
            <a:fillRect/>
          </a:stretch>
        </p:blipFill>
        <p:spPr bwMode="auto">
          <a:xfrm>
            <a:off x="395537" y="5445224"/>
            <a:ext cx="2609851" cy="6096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15" name="Quad Arrow Callout 14"/>
          <p:cNvSpPr/>
          <p:nvPr/>
        </p:nvSpPr>
        <p:spPr bwMode="auto">
          <a:xfrm>
            <a:off x="2895600" y="2057400"/>
            <a:ext cx="3352800" cy="2514600"/>
          </a:xfrm>
          <a:prstGeom prst="quadArrowCallout">
            <a:avLst/>
          </a:prstGeom>
          <a:noFill/>
          <a:ln w="38100" cmpd="sng">
            <a:solidFill>
              <a:srgbClr val="38793A"/>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smtClean="0"/>
          </a:p>
          <a:p>
            <a:pPr algn="ctr">
              <a:defRPr/>
            </a:pPr>
            <a:endParaRPr lang="en-US" dirty="0"/>
          </a:p>
        </p:txBody>
      </p:sp>
      <p:sp>
        <p:nvSpPr>
          <p:cNvPr id="5" name="Subtitle 2"/>
          <p:cNvSpPr txBox="1">
            <a:spLocks/>
          </p:cNvSpPr>
          <p:nvPr/>
        </p:nvSpPr>
        <p:spPr bwMode="auto">
          <a:xfrm>
            <a:off x="2971800" y="1319213"/>
            <a:ext cx="3048000" cy="509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lvl1pPr marL="342900" indent="-342900" algn="l" rtl="0" eaLnBrk="0" fontAlgn="base" hangingPunct="0">
              <a:spcBef>
                <a:spcPct val="20000"/>
              </a:spcBef>
              <a:spcAft>
                <a:spcPct val="0"/>
              </a:spcAft>
              <a:buFont typeface="Arial" charset="0"/>
              <a:buChar char="•"/>
              <a:defRPr sz="2800" kern="1200">
                <a:solidFill>
                  <a:schemeClr val="tx1"/>
                </a:solidFill>
                <a:latin typeface="Verdana" pitchFamily="34" charset="0"/>
                <a:ea typeface="ＭＳ Ｐゴシック" charset="0"/>
                <a:cs typeface="ＭＳ Ｐゴシック" charset="0"/>
              </a:defRPr>
            </a:lvl1pPr>
            <a:lvl2pPr marL="742950" indent="-285750" algn="l" rtl="0" eaLnBrk="0" fontAlgn="base" hangingPunct="0">
              <a:spcBef>
                <a:spcPct val="20000"/>
              </a:spcBef>
              <a:spcAft>
                <a:spcPct val="0"/>
              </a:spcAft>
              <a:buFont typeface="Arial" charset="0"/>
              <a:buChar char="–"/>
              <a:defRPr sz="2400" kern="1200">
                <a:solidFill>
                  <a:schemeClr val="tx1"/>
                </a:solidFill>
                <a:latin typeface="Verdana" pitchFamily="34" charset="0"/>
                <a:ea typeface="ＭＳ Ｐゴシック" charset="0"/>
                <a:cs typeface="+mn-cs"/>
              </a:defRPr>
            </a:lvl2pPr>
            <a:lvl3pPr marL="1143000" indent="-228600" algn="l" rtl="0" eaLnBrk="0" fontAlgn="base" hangingPunct="0">
              <a:spcBef>
                <a:spcPct val="20000"/>
              </a:spcBef>
              <a:spcAft>
                <a:spcPct val="0"/>
              </a:spcAft>
              <a:buFont typeface="Arial" charset="0"/>
              <a:buChar char="•"/>
              <a:defRPr sz="2000" kern="1200">
                <a:solidFill>
                  <a:schemeClr val="tx1"/>
                </a:solidFill>
                <a:latin typeface="Verdana" pitchFamily="34" charset="0"/>
                <a:ea typeface="ＭＳ Ｐゴシック" charset="0"/>
                <a:cs typeface="+mn-cs"/>
              </a:defRPr>
            </a:lvl3pPr>
            <a:lvl4pPr marL="1600200" indent="-228600" algn="l" rtl="0" eaLnBrk="0" fontAlgn="base" hangingPunct="0">
              <a:spcBef>
                <a:spcPct val="20000"/>
              </a:spcBef>
              <a:spcAft>
                <a:spcPct val="0"/>
              </a:spcAft>
              <a:buFont typeface="Arial" charset="0"/>
              <a:buChar char="–"/>
              <a:defRPr sz="1800" kern="1200">
                <a:solidFill>
                  <a:schemeClr val="tx1"/>
                </a:solidFill>
                <a:latin typeface="Verdana" pitchFamily="34" charset="0"/>
                <a:ea typeface="ＭＳ Ｐゴシック" charset="0"/>
                <a:cs typeface="+mn-cs"/>
              </a:defRPr>
            </a:lvl4pPr>
            <a:lvl5pPr marL="2057400" indent="-228600" algn="l" rtl="0" eaLnBrk="0" fontAlgn="base" hangingPunct="0">
              <a:spcBef>
                <a:spcPct val="20000"/>
              </a:spcBef>
              <a:spcAft>
                <a:spcPct val="0"/>
              </a:spcAft>
              <a:buFont typeface="Arial" charset="0"/>
              <a:buChar char="»"/>
              <a:defRPr sz="1800" kern="1200">
                <a:solidFill>
                  <a:schemeClr val="tx1"/>
                </a:solidFill>
                <a:latin typeface="Verdana" pitchFamily="34" charset="0"/>
                <a:ea typeface="ＭＳ Ｐゴシック" charset="0"/>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lvl="1" indent="0" algn="ctr" eaLnBrk="1" fontAlgn="auto" hangingPunct="1">
              <a:spcAft>
                <a:spcPts val="0"/>
              </a:spcAft>
              <a:buClr>
                <a:srgbClr val="38793A"/>
              </a:buClr>
              <a:buNone/>
              <a:defRPr/>
            </a:pPr>
            <a:r>
              <a:rPr lang="en-US" sz="1400" dirty="0">
                <a:latin typeface="Gill Sans"/>
                <a:cs typeface="Gill Sans"/>
              </a:rPr>
              <a:t>Standard graphical languages for representing biological processes and </a:t>
            </a:r>
            <a:r>
              <a:rPr lang="en-US" sz="1400" dirty="0" smtClean="0">
                <a:latin typeface="Gill Sans"/>
                <a:cs typeface="Gill Sans"/>
              </a:rPr>
              <a:t>interactions</a:t>
            </a:r>
          </a:p>
          <a:p>
            <a:pPr marL="457200" lvl="1" indent="0" eaLnBrk="1" fontAlgn="auto" hangingPunct="1">
              <a:spcAft>
                <a:spcPts val="0"/>
              </a:spcAft>
              <a:buClr>
                <a:srgbClr val="38793A"/>
              </a:buClr>
              <a:buFont typeface="Arial" charset="0"/>
              <a:buNone/>
              <a:defRPr/>
            </a:pPr>
            <a:endParaRPr lang="en-US" sz="1600" dirty="0" smtClean="0">
              <a:latin typeface="Gill Sans"/>
              <a:ea typeface="+mn-ea"/>
              <a:cs typeface="Gill Sans"/>
            </a:endParaRPr>
          </a:p>
          <a:p>
            <a:pPr eaLnBrk="1" fontAlgn="auto" hangingPunct="1">
              <a:spcAft>
                <a:spcPts val="0"/>
              </a:spcAft>
              <a:buClr>
                <a:srgbClr val="38793A"/>
              </a:buClr>
              <a:defRPr/>
            </a:pPr>
            <a:endParaRPr lang="en-US" sz="1600" dirty="0" smtClean="0">
              <a:latin typeface="Gill Sans"/>
              <a:ea typeface="+mn-ea"/>
              <a:cs typeface="Gill Sans"/>
            </a:endParaRPr>
          </a:p>
          <a:p>
            <a:pPr eaLnBrk="1" fontAlgn="auto" hangingPunct="1">
              <a:spcAft>
                <a:spcPts val="0"/>
              </a:spcAft>
              <a:buClr>
                <a:srgbClr val="38793A"/>
              </a:buClr>
              <a:defRPr/>
            </a:pPr>
            <a:endParaRPr lang="en-US" sz="1600" dirty="0">
              <a:latin typeface="Gill Sans"/>
              <a:ea typeface="+mn-ea"/>
              <a:cs typeface="Gill Sans"/>
            </a:endParaRPr>
          </a:p>
          <a:p>
            <a:pPr eaLnBrk="1" fontAlgn="auto" hangingPunct="1">
              <a:spcAft>
                <a:spcPts val="0"/>
              </a:spcAft>
              <a:buClr>
                <a:srgbClr val="38793A"/>
              </a:buClr>
              <a:defRPr/>
            </a:pPr>
            <a:endParaRPr lang="en-US" sz="1600" dirty="0" smtClean="0">
              <a:latin typeface="Gill Sans"/>
              <a:ea typeface="+mn-ea"/>
              <a:cs typeface="Gill Sans"/>
            </a:endParaRPr>
          </a:p>
          <a:p>
            <a:pPr eaLnBrk="1" fontAlgn="auto" hangingPunct="1">
              <a:spcAft>
                <a:spcPts val="0"/>
              </a:spcAft>
              <a:buClr>
                <a:srgbClr val="38793A"/>
              </a:buClr>
              <a:defRPr/>
            </a:pPr>
            <a:endParaRPr lang="en-US" sz="1600" dirty="0">
              <a:latin typeface="Gill Sans"/>
              <a:ea typeface="+mn-ea"/>
              <a:cs typeface="Gill Sans"/>
            </a:endParaRPr>
          </a:p>
          <a:p>
            <a:pPr eaLnBrk="1" fontAlgn="auto" hangingPunct="1">
              <a:spcAft>
                <a:spcPts val="0"/>
              </a:spcAft>
              <a:buClr>
                <a:srgbClr val="38793A"/>
              </a:buClr>
              <a:defRPr/>
            </a:pPr>
            <a:endParaRPr lang="en-US" sz="1600" dirty="0" smtClean="0">
              <a:latin typeface="Gill Sans"/>
              <a:ea typeface="+mn-ea"/>
              <a:cs typeface="Gill Sans"/>
            </a:endParaRPr>
          </a:p>
          <a:p>
            <a:pPr eaLnBrk="1" fontAlgn="auto" hangingPunct="1">
              <a:spcAft>
                <a:spcPts val="0"/>
              </a:spcAft>
              <a:buClr>
                <a:srgbClr val="38793A"/>
              </a:buClr>
              <a:defRPr/>
            </a:pPr>
            <a:endParaRPr lang="en-US" sz="1600" dirty="0">
              <a:latin typeface="Gill Sans"/>
              <a:ea typeface="+mn-ea"/>
              <a:cs typeface="Gill Sans"/>
            </a:endParaRPr>
          </a:p>
          <a:p>
            <a:pPr eaLnBrk="1" fontAlgn="auto" hangingPunct="1">
              <a:spcAft>
                <a:spcPts val="0"/>
              </a:spcAft>
              <a:buClr>
                <a:srgbClr val="38793A"/>
              </a:buClr>
              <a:defRPr/>
            </a:pPr>
            <a:endParaRPr lang="en-US" sz="1600" dirty="0" smtClean="0">
              <a:latin typeface="Gill Sans"/>
              <a:ea typeface="+mn-ea"/>
              <a:cs typeface="Gill Sans"/>
            </a:endParaRPr>
          </a:p>
          <a:p>
            <a:pPr eaLnBrk="1" fontAlgn="auto" hangingPunct="1">
              <a:spcAft>
                <a:spcPts val="0"/>
              </a:spcAft>
              <a:buClr>
                <a:srgbClr val="38793A"/>
              </a:buClr>
              <a:defRPr/>
            </a:pPr>
            <a:endParaRPr lang="en-US" sz="1600" dirty="0">
              <a:latin typeface="Gill Sans"/>
              <a:ea typeface="+mn-ea"/>
              <a:cs typeface="Gill Sans"/>
            </a:endParaRPr>
          </a:p>
          <a:p>
            <a:pPr eaLnBrk="1" fontAlgn="auto" hangingPunct="1">
              <a:spcAft>
                <a:spcPts val="0"/>
              </a:spcAft>
              <a:buClr>
                <a:srgbClr val="38793A"/>
              </a:buClr>
              <a:defRPr/>
            </a:pPr>
            <a:endParaRPr lang="en-US" sz="1600" dirty="0" smtClean="0">
              <a:latin typeface="Gill Sans"/>
              <a:ea typeface="+mn-ea"/>
              <a:cs typeface="Gill Sans"/>
            </a:endParaRPr>
          </a:p>
          <a:p>
            <a:pPr eaLnBrk="1" fontAlgn="auto" hangingPunct="1">
              <a:spcAft>
                <a:spcPts val="0"/>
              </a:spcAft>
              <a:buClr>
                <a:srgbClr val="38793A"/>
              </a:buClr>
              <a:defRPr/>
            </a:pPr>
            <a:endParaRPr lang="en-US" sz="1600" dirty="0" smtClean="0">
              <a:latin typeface="Gill Sans"/>
              <a:ea typeface="+mn-ea"/>
              <a:cs typeface="Gill Sans"/>
            </a:endParaRPr>
          </a:p>
          <a:p>
            <a:pPr eaLnBrk="1" fontAlgn="auto" hangingPunct="1">
              <a:spcAft>
                <a:spcPts val="0"/>
              </a:spcAft>
              <a:buClr>
                <a:srgbClr val="38793A"/>
              </a:buClr>
              <a:defRPr/>
            </a:pPr>
            <a:endParaRPr lang="en-US" sz="1600" dirty="0" smtClean="0">
              <a:latin typeface="Gill Sans"/>
              <a:ea typeface="+mn-ea"/>
              <a:cs typeface="Gill Sans"/>
            </a:endParaRPr>
          </a:p>
          <a:p>
            <a:pPr eaLnBrk="1" fontAlgn="auto" hangingPunct="1">
              <a:spcAft>
                <a:spcPts val="0"/>
              </a:spcAft>
              <a:buFont typeface="Arial"/>
              <a:buNone/>
              <a:defRPr/>
            </a:pPr>
            <a:endParaRPr lang="en-US" sz="1600" dirty="0" smtClean="0">
              <a:latin typeface="Gill Sans"/>
              <a:ea typeface="+mn-ea"/>
              <a:cs typeface="Gill Sans"/>
            </a:endParaRPr>
          </a:p>
        </p:txBody>
      </p:sp>
      <p:pic>
        <p:nvPicPr>
          <p:cNvPr id="49171" name="Picture 11"/>
          <p:cNvPicPr>
            <a:picLocks noChangeAspect="1"/>
          </p:cNvPicPr>
          <p:nvPr/>
        </p:nvPicPr>
        <p:blipFill>
          <a:blip r:embed="rId5">
            <a:extLst>
              <a:ext uri="{28A0092B-C50C-407E-A947-70E740481C1C}">
                <a14:useLocalDpi xmlns:a14="http://schemas.microsoft.com/office/drawing/2010/main"/>
              </a:ext>
            </a:extLst>
          </a:blip>
          <a:srcRect/>
          <a:stretch>
            <a:fillRect/>
          </a:stretch>
        </p:blipFill>
        <p:spPr bwMode="auto">
          <a:xfrm>
            <a:off x="4114801" y="762000"/>
            <a:ext cx="1109823" cy="5572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168" name="Picture 19"/>
          <p:cNvPicPr>
            <a:picLocks noChangeAspect="1"/>
          </p:cNvPicPr>
          <p:nvPr/>
        </p:nvPicPr>
        <p:blipFill>
          <a:blip r:embed="rId6">
            <a:extLst>
              <a:ext uri="{28A0092B-C50C-407E-A947-70E740481C1C}">
                <a14:useLocalDpi xmlns:a14="http://schemas.microsoft.com/office/drawing/2010/main"/>
              </a:ext>
            </a:extLst>
          </a:blip>
          <a:srcRect/>
          <a:stretch>
            <a:fillRect/>
          </a:stretch>
        </p:blipFill>
        <p:spPr bwMode="auto">
          <a:xfrm>
            <a:off x="990601" y="2514600"/>
            <a:ext cx="130386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Subtitle 2"/>
          <p:cNvSpPr txBox="1">
            <a:spLocks/>
          </p:cNvSpPr>
          <p:nvPr/>
        </p:nvSpPr>
        <p:spPr bwMode="auto">
          <a:xfrm>
            <a:off x="-76200" y="3074988"/>
            <a:ext cx="30480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lvl1pPr marL="342900" indent="-342900" algn="l" rtl="0" eaLnBrk="0" fontAlgn="base" hangingPunct="0">
              <a:spcBef>
                <a:spcPct val="20000"/>
              </a:spcBef>
              <a:spcAft>
                <a:spcPct val="0"/>
              </a:spcAft>
              <a:buFont typeface="Arial" charset="0"/>
              <a:buChar char="•"/>
              <a:defRPr sz="2800" kern="1200">
                <a:solidFill>
                  <a:schemeClr val="tx1"/>
                </a:solidFill>
                <a:latin typeface="Verdana" pitchFamily="34" charset="0"/>
                <a:ea typeface="ＭＳ Ｐゴシック" charset="0"/>
                <a:cs typeface="ＭＳ Ｐゴシック" charset="0"/>
              </a:defRPr>
            </a:lvl1pPr>
            <a:lvl2pPr marL="742950" indent="-285750" algn="l" rtl="0" eaLnBrk="0" fontAlgn="base" hangingPunct="0">
              <a:spcBef>
                <a:spcPct val="20000"/>
              </a:spcBef>
              <a:spcAft>
                <a:spcPct val="0"/>
              </a:spcAft>
              <a:buFont typeface="Arial" charset="0"/>
              <a:buChar char="–"/>
              <a:defRPr sz="2400" kern="1200">
                <a:solidFill>
                  <a:schemeClr val="tx1"/>
                </a:solidFill>
                <a:latin typeface="Verdana" pitchFamily="34" charset="0"/>
                <a:ea typeface="ＭＳ Ｐゴシック" charset="0"/>
                <a:cs typeface="+mn-cs"/>
              </a:defRPr>
            </a:lvl2pPr>
            <a:lvl3pPr marL="1143000" indent="-228600" algn="l" rtl="0" eaLnBrk="0" fontAlgn="base" hangingPunct="0">
              <a:spcBef>
                <a:spcPct val="20000"/>
              </a:spcBef>
              <a:spcAft>
                <a:spcPct val="0"/>
              </a:spcAft>
              <a:buFont typeface="Arial" charset="0"/>
              <a:buChar char="•"/>
              <a:defRPr sz="2000" kern="1200">
                <a:solidFill>
                  <a:schemeClr val="tx1"/>
                </a:solidFill>
                <a:latin typeface="Verdana" pitchFamily="34" charset="0"/>
                <a:ea typeface="ＭＳ Ｐゴシック" charset="0"/>
                <a:cs typeface="+mn-cs"/>
              </a:defRPr>
            </a:lvl3pPr>
            <a:lvl4pPr marL="1600200" indent="-228600" algn="l" rtl="0" eaLnBrk="0" fontAlgn="base" hangingPunct="0">
              <a:spcBef>
                <a:spcPct val="20000"/>
              </a:spcBef>
              <a:spcAft>
                <a:spcPct val="0"/>
              </a:spcAft>
              <a:buFont typeface="Arial" charset="0"/>
              <a:buChar char="–"/>
              <a:defRPr sz="1800" kern="1200">
                <a:solidFill>
                  <a:schemeClr val="tx1"/>
                </a:solidFill>
                <a:latin typeface="Verdana" pitchFamily="34" charset="0"/>
                <a:ea typeface="ＭＳ Ｐゴシック" charset="0"/>
                <a:cs typeface="+mn-cs"/>
              </a:defRPr>
            </a:lvl4pPr>
            <a:lvl5pPr marL="2057400" indent="-228600" algn="l" rtl="0" eaLnBrk="0" fontAlgn="base" hangingPunct="0">
              <a:spcBef>
                <a:spcPct val="20000"/>
              </a:spcBef>
              <a:spcAft>
                <a:spcPct val="0"/>
              </a:spcAft>
              <a:buFont typeface="Arial" charset="0"/>
              <a:buChar char="»"/>
              <a:defRPr sz="1800" kern="1200">
                <a:solidFill>
                  <a:schemeClr val="tx1"/>
                </a:solidFill>
                <a:latin typeface="Verdana" pitchFamily="34" charset="0"/>
                <a:ea typeface="ＭＳ Ｐゴシック" charset="0"/>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lvl="1" indent="0" algn="ctr" eaLnBrk="1" fontAlgn="auto" hangingPunct="1">
              <a:spcAft>
                <a:spcPts val="0"/>
              </a:spcAft>
              <a:buClr>
                <a:srgbClr val="38793A"/>
              </a:buClr>
              <a:buFont typeface="Arial" charset="0"/>
              <a:buNone/>
              <a:defRPr/>
            </a:pPr>
            <a:r>
              <a:rPr lang="en-US" sz="1400" dirty="0" smtClean="0">
                <a:latin typeface="Gill Sans"/>
                <a:ea typeface="+mn-ea"/>
                <a:cs typeface="Gill Sans"/>
              </a:rPr>
              <a:t>SBML </a:t>
            </a:r>
            <a:r>
              <a:rPr lang="en-US" sz="1400" dirty="0">
                <a:latin typeface="Gill Sans"/>
                <a:ea typeface="+mn-ea"/>
                <a:cs typeface="Gill Sans"/>
              </a:rPr>
              <a:t>level </a:t>
            </a:r>
            <a:r>
              <a:rPr lang="en-US" sz="1400" dirty="0" smtClean="0">
                <a:latin typeface="Gill Sans"/>
                <a:ea typeface="+mn-ea"/>
                <a:cs typeface="Gill Sans"/>
              </a:rPr>
              <a:t>2.3.</a:t>
            </a:r>
          </a:p>
          <a:p>
            <a:pPr marL="457200" lvl="1" indent="0" algn="ctr" eaLnBrk="1" fontAlgn="auto" hangingPunct="1">
              <a:spcAft>
                <a:spcPts val="0"/>
              </a:spcAft>
              <a:buClr>
                <a:srgbClr val="38793A"/>
              </a:buClr>
              <a:buNone/>
              <a:defRPr/>
            </a:pPr>
            <a:r>
              <a:rPr lang="en-US" sz="1400" dirty="0">
                <a:latin typeface="Gill Sans"/>
                <a:ea typeface="+mn-ea"/>
                <a:cs typeface="Gill Sans"/>
              </a:rPr>
              <a:t>Open access interchange format for computer models of biochemical pathways, reactions and networks.</a:t>
            </a:r>
          </a:p>
        </p:txBody>
      </p:sp>
      <p:pic>
        <p:nvPicPr>
          <p:cNvPr id="49166" name="Picture 5"/>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4267200" y="4633803"/>
            <a:ext cx="990600" cy="547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Subtitle 2"/>
          <p:cNvSpPr txBox="1">
            <a:spLocks/>
          </p:cNvSpPr>
          <p:nvPr/>
        </p:nvSpPr>
        <p:spPr bwMode="auto">
          <a:xfrm>
            <a:off x="2590800" y="4876800"/>
            <a:ext cx="3962400" cy="144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lvl1pPr marL="342900" indent="-342900" algn="l" rtl="0" eaLnBrk="0" fontAlgn="base" hangingPunct="0">
              <a:spcBef>
                <a:spcPct val="20000"/>
              </a:spcBef>
              <a:spcAft>
                <a:spcPct val="0"/>
              </a:spcAft>
              <a:buFont typeface="Arial" charset="0"/>
              <a:buChar char="•"/>
              <a:defRPr sz="2800" kern="1200">
                <a:solidFill>
                  <a:schemeClr val="tx1"/>
                </a:solidFill>
                <a:latin typeface="Verdana" pitchFamily="34" charset="0"/>
                <a:ea typeface="ＭＳ Ｐゴシック" charset="0"/>
                <a:cs typeface="ＭＳ Ｐゴシック" charset="0"/>
              </a:defRPr>
            </a:lvl1pPr>
            <a:lvl2pPr marL="742950" indent="-285750" algn="l" rtl="0" eaLnBrk="0" fontAlgn="base" hangingPunct="0">
              <a:spcBef>
                <a:spcPct val="20000"/>
              </a:spcBef>
              <a:spcAft>
                <a:spcPct val="0"/>
              </a:spcAft>
              <a:buFont typeface="Arial" charset="0"/>
              <a:buChar char="–"/>
              <a:defRPr sz="2400" kern="1200">
                <a:solidFill>
                  <a:schemeClr val="tx1"/>
                </a:solidFill>
                <a:latin typeface="Verdana" pitchFamily="34" charset="0"/>
                <a:ea typeface="ＭＳ Ｐゴシック" charset="0"/>
                <a:cs typeface="+mn-cs"/>
              </a:defRPr>
            </a:lvl2pPr>
            <a:lvl3pPr marL="1143000" indent="-228600" algn="l" rtl="0" eaLnBrk="0" fontAlgn="base" hangingPunct="0">
              <a:spcBef>
                <a:spcPct val="20000"/>
              </a:spcBef>
              <a:spcAft>
                <a:spcPct val="0"/>
              </a:spcAft>
              <a:buFont typeface="Arial" charset="0"/>
              <a:buChar char="•"/>
              <a:defRPr sz="2000" kern="1200">
                <a:solidFill>
                  <a:schemeClr val="tx1"/>
                </a:solidFill>
                <a:latin typeface="Verdana" pitchFamily="34" charset="0"/>
                <a:ea typeface="ＭＳ Ｐゴシック" charset="0"/>
                <a:cs typeface="+mn-cs"/>
              </a:defRPr>
            </a:lvl3pPr>
            <a:lvl4pPr marL="1600200" indent="-228600" algn="l" rtl="0" eaLnBrk="0" fontAlgn="base" hangingPunct="0">
              <a:spcBef>
                <a:spcPct val="20000"/>
              </a:spcBef>
              <a:spcAft>
                <a:spcPct val="0"/>
              </a:spcAft>
              <a:buFont typeface="Arial" charset="0"/>
              <a:buChar char="–"/>
              <a:defRPr sz="1800" kern="1200">
                <a:solidFill>
                  <a:schemeClr val="tx1"/>
                </a:solidFill>
                <a:latin typeface="Verdana" pitchFamily="34" charset="0"/>
                <a:ea typeface="ＭＳ Ｐゴシック" charset="0"/>
                <a:cs typeface="+mn-cs"/>
              </a:defRPr>
            </a:lvl4pPr>
            <a:lvl5pPr marL="2057400" indent="-228600" algn="l" rtl="0" eaLnBrk="0" fontAlgn="base" hangingPunct="0">
              <a:spcBef>
                <a:spcPct val="20000"/>
              </a:spcBef>
              <a:spcAft>
                <a:spcPct val="0"/>
              </a:spcAft>
              <a:buFont typeface="Arial" charset="0"/>
              <a:buChar char="»"/>
              <a:defRPr sz="1800" kern="1200">
                <a:solidFill>
                  <a:schemeClr val="tx1"/>
                </a:solidFill>
                <a:latin typeface="Verdana" pitchFamily="34" charset="0"/>
                <a:ea typeface="ＭＳ Ｐゴシック" charset="0"/>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eaLnBrk="1" fontAlgn="auto" hangingPunct="1">
              <a:spcAft>
                <a:spcPts val="0"/>
              </a:spcAft>
              <a:buClr>
                <a:srgbClr val="38793A"/>
              </a:buClr>
              <a:defRPr/>
            </a:pPr>
            <a:endParaRPr lang="en-US" sz="1600" dirty="0" smtClean="0">
              <a:latin typeface="Gill Sans"/>
              <a:ea typeface="+mn-ea"/>
              <a:cs typeface="Gill Sans"/>
            </a:endParaRPr>
          </a:p>
          <a:p>
            <a:pPr marL="457200" lvl="1" indent="0" algn="ctr" eaLnBrk="1" fontAlgn="auto" hangingPunct="1">
              <a:spcAft>
                <a:spcPts val="0"/>
              </a:spcAft>
              <a:buClr>
                <a:srgbClr val="38793A"/>
              </a:buClr>
              <a:buFont typeface="Arial" charset="0"/>
              <a:buNone/>
              <a:defRPr/>
            </a:pPr>
            <a:r>
              <a:rPr lang="en-US" sz="1400" dirty="0">
                <a:latin typeface="Gill Sans"/>
                <a:cs typeface="Gill Sans"/>
              </a:rPr>
              <a:t>PSICQUIC is an effort </a:t>
            </a:r>
            <a:r>
              <a:rPr lang="en-US" sz="1400" dirty="0" smtClean="0">
                <a:latin typeface="Gill Sans"/>
                <a:cs typeface="Gill Sans"/>
              </a:rPr>
              <a:t>to standardize </a:t>
            </a:r>
            <a:r>
              <a:rPr lang="en-US" sz="1400" dirty="0">
                <a:latin typeface="Gill Sans"/>
                <a:cs typeface="Gill Sans"/>
              </a:rPr>
              <a:t>the access to molecular interaction </a:t>
            </a:r>
            <a:r>
              <a:rPr lang="en-US" sz="1400" dirty="0" smtClean="0">
                <a:latin typeface="Gill Sans"/>
                <a:cs typeface="Gill Sans"/>
              </a:rPr>
              <a:t>databases.</a:t>
            </a:r>
          </a:p>
          <a:p>
            <a:pPr marL="457200" lvl="1" indent="0" algn="ctr" eaLnBrk="1" fontAlgn="auto" hangingPunct="1">
              <a:spcAft>
                <a:spcPts val="0"/>
              </a:spcAft>
              <a:buClr>
                <a:srgbClr val="38793A"/>
              </a:buClr>
              <a:buFont typeface="Arial" charset="0"/>
              <a:buNone/>
              <a:defRPr/>
            </a:pPr>
            <a:r>
              <a:rPr lang="en-US" sz="1400" dirty="0" smtClean="0">
                <a:latin typeface="Gill Sans"/>
                <a:cs typeface="Gill Sans"/>
              </a:rPr>
              <a:t>PSI</a:t>
            </a:r>
            <a:r>
              <a:rPr lang="en-US" sz="1400" dirty="0">
                <a:latin typeface="Gill Sans"/>
                <a:cs typeface="Gill Sans"/>
              </a:rPr>
              <a:t>-</a:t>
            </a:r>
            <a:r>
              <a:rPr lang="en-US" sz="1400" dirty="0" smtClean="0">
                <a:latin typeface="Gill Sans"/>
                <a:cs typeface="Gill Sans"/>
              </a:rPr>
              <a:t>MITAB is the data </a:t>
            </a:r>
            <a:r>
              <a:rPr lang="en-US" sz="1400" dirty="0">
                <a:latin typeface="Gill Sans"/>
                <a:cs typeface="Gill Sans"/>
              </a:rPr>
              <a:t>exchange </a:t>
            </a:r>
            <a:r>
              <a:rPr lang="en-US" sz="1400" dirty="0" smtClean="0">
                <a:latin typeface="Gill Sans"/>
                <a:cs typeface="Gill Sans"/>
              </a:rPr>
              <a:t>format.</a:t>
            </a:r>
          </a:p>
          <a:p>
            <a:pPr lvl="1" eaLnBrk="1" fontAlgn="auto" hangingPunct="1">
              <a:spcAft>
                <a:spcPts val="0"/>
              </a:spcAft>
              <a:buClr>
                <a:srgbClr val="38793A"/>
              </a:buClr>
              <a:defRPr/>
            </a:pPr>
            <a:endParaRPr lang="en-US" sz="1600" dirty="0" smtClean="0">
              <a:latin typeface="Gill Sans"/>
              <a:ea typeface="+mn-ea"/>
              <a:cs typeface="Gill Sans"/>
            </a:endParaRPr>
          </a:p>
          <a:p>
            <a:pPr eaLnBrk="1" fontAlgn="auto" hangingPunct="1">
              <a:spcAft>
                <a:spcPts val="0"/>
              </a:spcAft>
              <a:buClr>
                <a:srgbClr val="38793A"/>
              </a:buClr>
              <a:defRPr/>
            </a:pPr>
            <a:endParaRPr lang="en-US" sz="1600" dirty="0" smtClean="0">
              <a:latin typeface="Gill Sans"/>
              <a:ea typeface="+mn-ea"/>
              <a:cs typeface="Gill Sans"/>
            </a:endParaRPr>
          </a:p>
          <a:p>
            <a:pPr eaLnBrk="1" fontAlgn="auto" hangingPunct="1">
              <a:spcAft>
                <a:spcPts val="0"/>
              </a:spcAft>
              <a:buClr>
                <a:srgbClr val="38793A"/>
              </a:buClr>
              <a:defRPr/>
            </a:pPr>
            <a:endParaRPr lang="en-US" sz="1600" dirty="0" smtClean="0">
              <a:latin typeface="Gill Sans"/>
              <a:ea typeface="+mn-ea"/>
              <a:cs typeface="Gill Sans"/>
            </a:endParaRPr>
          </a:p>
          <a:p>
            <a:pPr eaLnBrk="1" fontAlgn="auto" hangingPunct="1">
              <a:spcAft>
                <a:spcPts val="0"/>
              </a:spcAft>
              <a:buFont typeface="Arial"/>
              <a:buNone/>
              <a:defRPr/>
            </a:pPr>
            <a:endParaRPr lang="en-US" sz="1600" dirty="0" smtClean="0">
              <a:latin typeface="Gill Sans"/>
              <a:ea typeface="+mn-ea"/>
              <a:cs typeface="Gill Sans"/>
            </a:endParaRPr>
          </a:p>
        </p:txBody>
      </p:sp>
      <p:sp>
        <p:nvSpPr>
          <p:cNvPr id="21" name="Subtitle 2"/>
          <p:cNvSpPr txBox="1">
            <a:spLocks/>
          </p:cNvSpPr>
          <p:nvPr/>
        </p:nvSpPr>
        <p:spPr bwMode="auto">
          <a:xfrm>
            <a:off x="5638800" y="3048000"/>
            <a:ext cx="31242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lvl1pPr marL="342900" indent="-342900" algn="l" rtl="0" eaLnBrk="0" fontAlgn="base" hangingPunct="0">
              <a:spcBef>
                <a:spcPct val="20000"/>
              </a:spcBef>
              <a:spcAft>
                <a:spcPct val="0"/>
              </a:spcAft>
              <a:buFont typeface="Arial" charset="0"/>
              <a:buChar char="•"/>
              <a:defRPr sz="2800" kern="1200">
                <a:solidFill>
                  <a:schemeClr val="tx1"/>
                </a:solidFill>
                <a:latin typeface="Verdana" pitchFamily="34" charset="0"/>
                <a:ea typeface="ＭＳ Ｐゴシック" charset="0"/>
                <a:cs typeface="ＭＳ Ｐゴシック" charset="0"/>
              </a:defRPr>
            </a:lvl1pPr>
            <a:lvl2pPr marL="742950" indent="-285750" algn="l" rtl="0" eaLnBrk="0" fontAlgn="base" hangingPunct="0">
              <a:spcBef>
                <a:spcPct val="20000"/>
              </a:spcBef>
              <a:spcAft>
                <a:spcPct val="0"/>
              </a:spcAft>
              <a:buFont typeface="Arial" charset="0"/>
              <a:buChar char="–"/>
              <a:defRPr sz="2400" kern="1200">
                <a:solidFill>
                  <a:schemeClr val="tx1"/>
                </a:solidFill>
                <a:latin typeface="Verdana" pitchFamily="34" charset="0"/>
                <a:ea typeface="ＭＳ Ｐゴシック" charset="0"/>
                <a:cs typeface="+mn-cs"/>
              </a:defRPr>
            </a:lvl2pPr>
            <a:lvl3pPr marL="1143000" indent="-228600" algn="l" rtl="0" eaLnBrk="0" fontAlgn="base" hangingPunct="0">
              <a:spcBef>
                <a:spcPct val="20000"/>
              </a:spcBef>
              <a:spcAft>
                <a:spcPct val="0"/>
              </a:spcAft>
              <a:buFont typeface="Arial" charset="0"/>
              <a:buChar char="•"/>
              <a:defRPr sz="2000" kern="1200">
                <a:solidFill>
                  <a:schemeClr val="tx1"/>
                </a:solidFill>
                <a:latin typeface="Verdana" pitchFamily="34" charset="0"/>
                <a:ea typeface="ＭＳ Ｐゴシック" charset="0"/>
                <a:cs typeface="+mn-cs"/>
              </a:defRPr>
            </a:lvl3pPr>
            <a:lvl4pPr marL="1600200" indent="-228600" algn="l" rtl="0" eaLnBrk="0" fontAlgn="base" hangingPunct="0">
              <a:spcBef>
                <a:spcPct val="20000"/>
              </a:spcBef>
              <a:spcAft>
                <a:spcPct val="0"/>
              </a:spcAft>
              <a:buFont typeface="Arial" charset="0"/>
              <a:buChar char="–"/>
              <a:defRPr sz="1800" kern="1200">
                <a:solidFill>
                  <a:schemeClr val="tx1"/>
                </a:solidFill>
                <a:latin typeface="Verdana" pitchFamily="34" charset="0"/>
                <a:ea typeface="ＭＳ Ｐゴシック" charset="0"/>
                <a:cs typeface="+mn-cs"/>
              </a:defRPr>
            </a:lvl4pPr>
            <a:lvl5pPr marL="2057400" indent="-228600" algn="l" rtl="0" eaLnBrk="0" fontAlgn="base" hangingPunct="0">
              <a:spcBef>
                <a:spcPct val="20000"/>
              </a:spcBef>
              <a:spcAft>
                <a:spcPct val="0"/>
              </a:spcAft>
              <a:buFont typeface="Arial" charset="0"/>
              <a:buChar char="»"/>
              <a:defRPr sz="1800" kern="1200">
                <a:solidFill>
                  <a:schemeClr val="tx1"/>
                </a:solidFill>
                <a:latin typeface="Verdana" pitchFamily="34" charset="0"/>
                <a:ea typeface="ＭＳ Ｐゴシック" charset="0"/>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lvl="1" indent="0" algn="ctr" eaLnBrk="1" fontAlgn="auto" hangingPunct="1">
              <a:spcAft>
                <a:spcPts val="0"/>
              </a:spcAft>
              <a:buClr>
                <a:srgbClr val="38793A"/>
              </a:buClr>
              <a:buFont typeface="Arial" charset="0"/>
              <a:buNone/>
              <a:defRPr/>
            </a:pPr>
            <a:r>
              <a:rPr lang="en-US" sz="1400" dirty="0" err="1" smtClean="0">
                <a:latin typeface="Gill Sans"/>
                <a:ea typeface="+mn-ea"/>
                <a:cs typeface="Gill Sans"/>
              </a:rPr>
              <a:t>BioPAX</a:t>
            </a:r>
            <a:r>
              <a:rPr lang="en-US" sz="1400" dirty="0" smtClean="0">
                <a:latin typeface="Gill Sans"/>
                <a:ea typeface="+mn-ea"/>
                <a:cs typeface="Gill Sans"/>
              </a:rPr>
              <a:t> level 2 &amp; 3. </a:t>
            </a:r>
          </a:p>
          <a:p>
            <a:pPr marL="457200" lvl="1" indent="0" algn="ctr" eaLnBrk="1" fontAlgn="auto" hangingPunct="1">
              <a:spcAft>
                <a:spcPts val="0"/>
              </a:spcAft>
              <a:buClr>
                <a:srgbClr val="38793A"/>
              </a:buClr>
              <a:buNone/>
              <a:defRPr/>
            </a:pPr>
            <a:r>
              <a:rPr lang="en-US" sz="1400" dirty="0">
                <a:latin typeface="Gill Sans"/>
                <a:ea typeface="+mn-ea"/>
                <a:cs typeface="Gill Sans"/>
              </a:rPr>
              <a:t>Standard language that aims to enable integration, exchange, visualization and analysis of biological pathway data.</a:t>
            </a:r>
          </a:p>
          <a:p>
            <a:pPr eaLnBrk="1" fontAlgn="auto" hangingPunct="1">
              <a:spcAft>
                <a:spcPts val="0"/>
              </a:spcAft>
              <a:buFont typeface="Arial"/>
              <a:buNone/>
              <a:defRPr/>
            </a:pPr>
            <a:endParaRPr lang="en-US" sz="1400" dirty="0" smtClean="0">
              <a:latin typeface="Gill Sans"/>
              <a:ea typeface="+mn-ea"/>
              <a:cs typeface="Gill Sans"/>
            </a:endParaRPr>
          </a:p>
        </p:txBody>
      </p:sp>
      <p:sp>
        <p:nvSpPr>
          <p:cNvPr id="3" name="TextBox 2"/>
          <p:cNvSpPr txBox="1"/>
          <p:nvPr/>
        </p:nvSpPr>
        <p:spPr>
          <a:xfrm>
            <a:off x="6400800" y="2348881"/>
            <a:ext cx="2203648" cy="707886"/>
          </a:xfrm>
          <a:prstGeom prst="rect">
            <a:avLst/>
          </a:prstGeom>
          <a:noFill/>
          <a:ln cap="rnd">
            <a:noFill/>
          </a:ln>
        </p:spPr>
        <p:txBody>
          <a:bodyPr wrap="square" rtlCol="0">
            <a:spAutoFit/>
          </a:bodyPr>
          <a:lstStyle/>
          <a:p>
            <a:r>
              <a:rPr lang="en-US" sz="4000" dirty="0" err="1" smtClean="0"/>
              <a:t>BioPAX</a:t>
            </a:r>
            <a:endParaRPr lang="en-US" sz="4000" dirty="0"/>
          </a:p>
        </p:txBody>
      </p:sp>
      <p:sp>
        <p:nvSpPr>
          <p:cNvPr id="4" name="Rounded Rectangle 3"/>
          <p:cNvSpPr/>
          <p:nvPr/>
        </p:nvSpPr>
        <p:spPr>
          <a:xfrm>
            <a:off x="6477000" y="2438400"/>
            <a:ext cx="1828800" cy="609600"/>
          </a:xfrm>
          <a:prstGeom prst="roundRect">
            <a:avLst/>
          </a:prstGeom>
          <a:noFill/>
          <a:ln w="31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Picture 5" descr="search.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139952" y="2780929"/>
            <a:ext cx="1040837" cy="1040837"/>
          </a:xfrm>
          <a:prstGeom prst="rect">
            <a:avLst/>
          </a:prstGeom>
        </p:spPr>
      </p:pic>
    </p:spTree>
    <p:extLst>
      <p:ext uri="{BB962C8B-B14F-4D97-AF65-F5344CB8AC3E}">
        <p14:creationId xmlns:p14="http://schemas.microsoft.com/office/powerpoint/2010/main" val="213826313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7" name="Title 1"/>
          <p:cNvSpPr>
            <a:spLocks noGrp="1"/>
          </p:cNvSpPr>
          <p:nvPr>
            <p:ph type="title"/>
          </p:nvPr>
        </p:nvSpPr>
        <p:spPr>
          <a:xfrm>
            <a:off x="152400" y="375320"/>
            <a:ext cx="9144000" cy="533400"/>
          </a:xfrm>
        </p:spPr>
        <p:txBody>
          <a:bodyPr/>
          <a:lstStyle/>
          <a:p>
            <a:r>
              <a:rPr lang="en-US" b="1" dirty="0"/>
              <a:t>Visualization and Analysis Tools for Biological Networks</a:t>
            </a:r>
          </a:p>
        </p:txBody>
      </p:sp>
      <p:sp>
        <p:nvSpPr>
          <p:cNvPr id="121860" name="TextBox 7"/>
          <p:cNvSpPr txBox="1">
            <a:spLocks noChangeArrowheads="1"/>
          </p:cNvSpPr>
          <p:nvPr/>
        </p:nvSpPr>
        <p:spPr bwMode="auto">
          <a:xfrm>
            <a:off x="5076057" y="5517232"/>
            <a:ext cx="116559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MS PGothic" charset="0"/>
                <a:cs typeface="MS PGothic" charset="0"/>
              </a:defRPr>
            </a:lvl1pPr>
            <a:lvl2pPr marL="742950" indent="-285750" eaLnBrk="0" hangingPunct="0">
              <a:defRPr sz="2400">
                <a:solidFill>
                  <a:schemeClr val="tx1"/>
                </a:solidFill>
                <a:latin typeface="Calibri" charset="0"/>
                <a:ea typeface="MS PGothic" charset="0"/>
                <a:cs typeface="MS PGothic" charset="0"/>
              </a:defRPr>
            </a:lvl2pPr>
            <a:lvl3pPr marL="1143000" indent="-228600" eaLnBrk="0" hangingPunct="0">
              <a:defRPr sz="2400">
                <a:solidFill>
                  <a:schemeClr val="tx1"/>
                </a:solidFill>
                <a:latin typeface="Calibri" charset="0"/>
                <a:ea typeface="MS PGothic" charset="0"/>
                <a:cs typeface="MS PGothic" charset="0"/>
              </a:defRPr>
            </a:lvl3pPr>
            <a:lvl4pPr marL="1600200" indent="-228600" eaLnBrk="0" hangingPunct="0">
              <a:defRPr sz="2400">
                <a:solidFill>
                  <a:schemeClr val="tx1"/>
                </a:solidFill>
                <a:latin typeface="Calibri" charset="0"/>
                <a:ea typeface="MS PGothic" charset="0"/>
                <a:cs typeface="MS PGothic" charset="0"/>
              </a:defRPr>
            </a:lvl4pPr>
            <a:lvl5pPr marL="2057400" indent="-228600" eaLnBrk="0" hangingPunct="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eaLnBrk="1" hangingPunct="1"/>
            <a:r>
              <a:rPr lang="en-US" sz="1800" dirty="0" err="1">
                <a:latin typeface="Gill Sans" charset="0"/>
                <a:ea typeface="ＭＳ Ｐゴシック" charset="0"/>
              </a:rPr>
              <a:t>Cytoscape</a:t>
            </a:r>
            <a:endParaRPr lang="en-US" sz="1800" dirty="0">
              <a:latin typeface="Gill Sans" charset="0"/>
              <a:ea typeface="ＭＳ Ｐゴシック" charset="0"/>
            </a:endParaRPr>
          </a:p>
        </p:txBody>
      </p:sp>
      <p:sp>
        <p:nvSpPr>
          <p:cNvPr id="121861" name="TextBox 8"/>
          <p:cNvSpPr txBox="1">
            <a:spLocks noChangeArrowheads="1"/>
          </p:cNvSpPr>
          <p:nvPr/>
        </p:nvSpPr>
        <p:spPr bwMode="auto">
          <a:xfrm>
            <a:off x="2843809" y="4797152"/>
            <a:ext cx="142076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MS PGothic" charset="0"/>
                <a:cs typeface="MS PGothic" charset="0"/>
              </a:defRPr>
            </a:lvl1pPr>
            <a:lvl2pPr marL="742950" indent="-285750" eaLnBrk="0" hangingPunct="0">
              <a:defRPr sz="2400">
                <a:solidFill>
                  <a:schemeClr val="tx1"/>
                </a:solidFill>
                <a:latin typeface="Calibri" charset="0"/>
                <a:ea typeface="MS PGothic" charset="0"/>
                <a:cs typeface="MS PGothic" charset="0"/>
              </a:defRPr>
            </a:lvl2pPr>
            <a:lvl3pPr marL="1143000" indent="-228600" eaLnBrk="0" hangingPunct="0">
              <a:defRPr sz="2400">
                <a:solidFill>
                  <a:schemeClr val="tx1"/>
                </a:solidFill>
                <a:latin typeface="Calibri" charset="0"/>
                <a:ea typeface="MS PGothic" charset="0"/>
                <a:cs typeface="MS PGothic" charset="0"/>
              </a:defRPr>
            </a:lvl3pPr>
            <a:lvl4pPr marL="1600200" indent="-228600" eaLnBrk="0" hangingPunct="0">
              <a:defRPr sz="2400">
                <a:solidFill>
                  <a:schemeClr val="tx1"/>
                </a:solidFill>
                <a:latin typeface="Calibri" charset="0"/>
                <a:ea typeface="MS PGothic" charset="0"/>
                <a:cs typeface="MS PGothic" charset="0"/>
              </a:defRPr>
            </a:lvl4pPr>
            <a:lvl5pPr marL="2057400" indent="-228600" eaLnBrk="0" hangingPunct="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eaLnBrk="1" hangingPunct="1"/>
            <a:r>
              <a:rPr lang="en-US" sz="1800" dirty="0" err="1">
                <a:latin typeface="Gill Sans" charset="0"/>
                <a:ea typeface="ＭＳ Ｐゴシック" charset="0"/>
              </a:rPr>
              <a:t>NAVIGaTOR</a:t>
            </a:r>
            <a:endParaRPr lang="en-US" sz="1800" dirty="0">
              <a:latin typeface="Gill Sans" charset="0"/>
              <a:ea typeface="ＭＳ Ｐゴシック" charset="0"/>
            </a:endParaRPr>
          </a:p>
        </p:txBody>
      </p:sp>
      <p:sp>
        <p:nvSpPr>
          <p:cNvPr id="121862" name="TextBox 9"/>
          <p:cNvSpPr txBox="1">
            <a:spLocks noChangeArrowheads="1"/>
          </p:cNvSpPr>
          <p:nvPr/>
        </p:nvSpPr>
        <p:spPr bwMode="auto">
          <a:xfrm>
            <a:off x="323528" y="4365104"/>
            <a:ext cx="93712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MS PGothic" charset="0"/>
                <a:cs typeface="MS PGothic" charset="0"/>
              </a:defRPr>
            </a:lvl1pPr>
            <a:lvl2pPr marL="742950" indent="-285750" eaLnBrk="0" hangingPunct="0">
              <a:defRPr sz="2400">
                <a:solidFill>
                  <a:schemeClr val="tx1"/>
                </a:solidFill>
                <a:latin typeface="Calibri" charset="0"/>
                <a:ea typeface="MS PGothic" charset="0"/>
                <a:cs typeface="MS PGothic" charset="0"/>
              </a:defRPr>
            </a:lvl2pPr>
            <a:lvl3pPr marL="1143000" indent="-228600" eaLnBrk="0" hangingPunct="0">
              <a:defRPr sz="2400">
                <a:solidFill>
                  <a:schemeClr val="tx1"/>
                </a:solidFill>
                <a:latin typeface="Calibri" charset="0"/>
                <a:ea typeface="MS PGothic" charset="0"/>
                <a:cs typeface="MS PGothic" charset="0"/>
              </a:defRPr>
            </a:lvl3pPr>
            <a:lvl4pPr marL="1600200" indent="-228600" eaLnBrk="0" hangingPunct="0">
              <a:defRPr sz="2400">
                <a:solidFill>
                  <a:schemeClr val="tx1"/>
                </a:solidFill>
                <a:latin typeface="Calibri" charset="0"/>
                <a:ea typeface="MS PGothic" charset="0"/>
                <a:cs typeface="MS PGothic" charset="0"/>
              </a:defRPr>
            </a:lvl4pPr>
            <a:lvl5pPr marL="2057400" indent="-228600" eaLnBrk="0" hangingPunct="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eaLnBrk="1" hangingPunct="1"/>
            <a:r>
              <a:rPr lang="en-US" sz="1800" dirty="0" err="1" smtClean="0">
                <a:latin typeface="Gill Sans" charset="0"/>
                <a:ea typeface="ＭＳ Ｐゴシック" charset="0"/>
              </a:rPr>
              <a:t>VisANT</a:t>
            </a:r>
            <a:endParaRPr lang="en-US" sz="1800" dirty="0">
              <a:latin typeface="Gill Sans" charset="0"/>
              <a:ea typeface="ＭＳ Ｐゴシック" charset="0"/>
            </a:endParaRPr>
          </a:p>
        </p:txBody>
      </p:sp>
      <p:pic>
        <p:nvPicPr>
          <p:cNvPr id="2" name="Picture 1" descr="Visant_snapshot.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3530" y="1628800"/>
            <a:ext cx="3412511" cy="2664296"/>
          </a:xfrm>
          <a:prstGeom prst="rect">
            <a:avLst/>
          </a:prstGeom>
        </p:spPr>
      </p:pic>
      <p:pic>
        <p:nvPicPr>
          <p:cNvPr id="121859" name="Picture 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590800" y="2146449"/>
            <a:ext cx="4113213" cy="264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1858" name="Picture 3"/>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932040" y="2924944"/>
            <a:ext cx="3752851" cy="266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94957000"/>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5-10-10 at 8.48.15 PM.png"/>
          <p:cNvPicPr>
            <a:picLocks noChangeAspect="1"/>
          </p:cNvPicPr>
          <p:nvPr/>
        </p:nvPicPr>
        <p:blipFill rotWithShape="1">
          <a:blip r:embed="rId3">
            <a:extLst>
              <a:ext uri="{28A0092B-C50C-407E-A947-70E740481C1C}">
                <a14:useLocalDpi xmlns:a14="http://schemas.microsoft.com/office/drawing/2010/main" val="0"/>
              </a:ext>
            </a:extLst>
          </a:blip>
          <a:srcRect b="24793"/>
          <a:stretch/>
        </p:blipFill>
        <p:spPr>
          <a:xfrm>
            <a:off x="138216" y="1268761"/>
            <a:ext cx="8826272" cy="4310588"/>
          </a:xfrm>
          <a:prstGeom prst="rect">
            <a:avLst/>
          </a:prstGeom>
        </p:spPr>
      </p:pic>
      <p:sp>
        <p:nvSpPr>
          <p:cNvPr id="6" name="TextBox 5"/>
          <p:cNvSpPr txBox="1"/>
          <p:nvPr/>
        </p:nvSpPr>
        <p:spPr>
          <a:xfrm>
            <a:off x="4499992" y="5949281"/>
            <a:ext cx="4644008" cy="307777"/>
          </a:xfrm>
          <a:prstGeom prst="rect">
            <a:avLst/>
          </a:prstGeom>
          <a:noFill/>
        </p:spPr>
        <p:txBody>
          <a:bodyPr wrap="square" rtlCol="0">
            <a:spAutoFit/>
          </a:bodyPr>
          <a:lstStyle/>
          <a:p>
            <a:r>
              <a:rPr lang="en-US" sz="1400" dirty="0" err="1" smtClean="0"/>
              <a:t>Khatri</a:t>
            </a:r>
            <a:r>
              <a:rPr lang="en-US" sz="1400" dirty="0" smtClean="0"/>
              <a:t> P et al. </a:t>
            </a:r>
            <a:r>
              <a:rPr lang="en-US" sz="1400" dirty="0" err="1" smtClean="0"/>
              <a:t>PLoS</a:t>
            </a:r>
            <a:r>
              <a:rPr lang="en-US" sz="1400" dirty="0" smtClean="0"/>
              <a:t> </a:t>
            </a:r>
            <a:r>
              <a:rPr lang="en-US" sz="1400" dirty="0" err="1" smtClean="0"/>
              <a:t>Comput</a:t>
            </a:r>
            <a:r>
              <a:rPr lang="en-US" sz="1400" dirty="0" smtClean="0"/>
              <a:t> Biol. 2012; 8(2): e1002375 </a:t>
            </a:r>
            <a:endParaRPr lang="en-US" sz="1400" dirty="0"/>
          </a:p>
        </p:txBody>
      </p:sp>
      <p:sp>
        <p:nvSpPr>
          <p:cNvPr id="9" name="Title 1"/>
          <p:cNvSpPr>
            <a:spLocks noGrp="1"/>
          </p:cNvSpPr>
          <p:nvPr>
            <p:ph type="title"/>
          </p:nvPr>
        </p:nvSpPr>
        <p:spPr>
          <a:xfrm>
            <a:off x="179512" y="0"/>
            <a:ext cx="8839200" cy="1143000"/>
          </a:xfrm>
        </p:spPr>
        <p:txBody>
          <a:bodyPr/>
          <a:lstStyle/>
          <a:p>
            <a:r>
              <a:rPr lang="en-US" dirty="0" smtClean="0"/>
              <a:t>Pathway/Network Analysis Workflow</a:t>
            </a:r>
            <a:endParaRPr lang="en-US" dirty="0"/>
          </a:p>
        </p:txBody>
      </p:sp>
    </p:spTree>
    <p:extLst>
      <p:ext uri="{BB962C8B-B14F-4D97-AF65-F5344CB8AC3E}">
        <p14:creationId xmlns:p14="http://schemas.microsoft.com/office/powerpoint/2010/main" val="3945103443"/>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p:nvPr/>
        </p:nvPicPr>
        <p:blipFill rotWithShape="1">
          <a:blip r:embed="rId3" cstate="email">
            <a:extLst>
              <a:ext uri="{28A0092B-C50C-407E-A947-70E740481C1C}">
                <a14:useLocalDpi xmlns:a14="http://schemas.microsoft.com/office/drawing/2010/main" val="0"/>
              </a:ext>
            </a:extLst>
          </a:blip>
          <a:srcRect t="27807" b="12557"/>
          <a:stretch/>
        </p:blipFill>
        <p:spPr bwMode="auto">
          <a:xfrm>
            <a:off x="539552" y="908720"/>
            <a:ext cx="8424936" cy="5834382"/>
          </a:xfrm>
          <a:prstGeom prst="rect">
            <a:avLst/>
          </a:prstGeom>
          <a:ln>
            <a:noFill/>
          </a:ln>
          <a:extLst>
            <a:ext uri="{53640926-AAD7-44d8-BBD7-CCE9431645EC}">
              <a14:shadowObscured xmlns:a14="http://schemas.microsoft.com/office/drawing/2010/main"/>
            </a:ext>
          </a:extLst>
        </p:spPr>
      </p:pic>
      <p:sp>
        <p:nvSpPr>
          <p:cNvPr id="2" name="Title 1"/>
          <p:cNvSpPr>
            <a:spLocks noGrp="1"/>
          </p:cNvSpPr>
          <p:nvPr>
            <p:ph type="title"/>
          </p:nvPr>
        </p:nvSpPr>
        <p:spPr>
          <a:xfrm>
            <a:off x="152400" y="-8293"/>
            <a:ext cx="8839200" cy="1143000"/>
          </a:xfrm>
        </p:spPr>
        <p:txBody>
          <a:bodyPr/>
          <a:lstStyle/>
          <a:p>
            <a:r>
              <a:rPr lang="en-US" dirty="0" smtClean="0"/>
              <a:t>Types of Pathway/Network Analysis</a:t>
            </a:r>
            <a:endParaRPr lang="en-US" dirty="0"/>
          </a:p>
        </p:txBody>
      </p:sp>
      <p:sp>
        <p:nvSpPr>
          <p:cNvPr id="3" name="Rounded Rectangular Callout 2"/>
          <p:cNvSpPr/>
          <p:nvPr/>
        </p:nvSpPr>
        <p:spPr>
          <a:xfrm>
            <a:off x="-52830" y="3256177"/>
            <a:ext cx="2747687" cy="2016224"/>
          </a:xfrm>
          <a:prstGeom prst="wedgeRoundRectCallout">
            <a:avLst>
              <a:gd name="adj1" fmla="val 35545"/>
              <a:gd name="adj2" fmla="val 76373"/>
              <a:gd name="adj3" fmla="val 16667"/>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What biological processes are altered in this cancer?</a:t>
            </a:r>
            <a:endParaRPr lang="en-US" dirty="0">
              <a:solidFill>
                <a:schemeClr val="tx1"/>
              </a:solidFill>
            </a:endParaRPr>
          </a:p>
        </p:txBody>
      </p:sp>
      <p:sp>
        <p:nvSpPr>
          <p:cNvPr id="5" name="Rounded Rectangular Callout 4"/>
          <p:cNvSpPr/>
          <p:nvPr/>
        </p:nvSpPr>
        <p:spPr>
          <a:xfrm>
            <a:off x="2771800" y="1924030"/>
            <a:ext cx="3096344" cy="2664296"/>
          </a:xfrm>
          <a:prstGeom prst="wedgeRoundRectCallout">
            <a:avLst>
              <a:gd name="adj1" fmla="val 28498"/>
              <a:gd name="adj2" fmla="val 77440"/>
              <a:gd name="adj3" fmla="val 16667"/>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Are new pathways altered in this cancer? Are there clinically-relevant </a:t>
            </a:r>
            <a:r>
              <a:rPr lang="en-US" dirty="0" err="1" smtClean="0">
                <a:solidFill>
                  <a:schemeClr val="tx1"/>
                </a:solidFill>
              </a:rPr>
              <a:t>tumour</a:t>
            </a:r>
            <a:r>
              <a:rPr lang="en-US" dirty="0" smtClean="0">
                <a:solidFill>
                  <a:schemeClr val="tx1"/>
                </a:solidFill>
              </a:rPr>
              <a:t> subtypes?</a:t>
            </a:r>
            <a:endParaRPr lang="en-US" dirty="0">
              <a:solidFill>
                <a:schemeClr val="tx1"/>
              </a:solidFill>
            </a:endParaRPr>
          </a:p>
        </p:txBody>
      </p:sp>
      <p:sp>
        <p:nvSpPr>
          <p:cNvPr id="6" name="Rounded Rectangular Callout 5"/>
          <p:cNvSpPr/>
          <p:nvPr/>
        </p:nvSpPr>
        <p:spPr>
          <a:xfrm>
            <a:off x="6015383" y="2420889"/>
            <a:ext cx="3096344" cy="2664296"/>
          </a:xfrm>
          <a:prstGeom prst="wedgeRoundRectCallout">
            <a:avLst>
              <a:gd name="adj1" fmla="val -35777"/>
              <a:gd name="adj2" fmla="val 64519"/>
              <a:gd name="adj3" fmla="val 16667"/>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How are pathway activities altered in a particular patient? Are there targetable pathways in this patient?</a:t>
            </a:r>
            <a:endParaRPr lang="en-US" dirty="0">
              <a:solidFill>
                <a:schemeClr val="tx1"/>
              </a:solidFill>
            </a:endParaRPr>
          </a:p>
        </p:txBody>
      </p:sp>
    </p:spTree>
    <p:extLst>
      <p:ext uri="{BB962C8B-B14F-4D97-AF65-F5344CB8AC3E}">
        <p14:creationId xmlns:p14="http://schemas.microsoft.com/office/powerpoint/2010/main" val="165413412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6"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Issues in Pathway-based Analysis</a:t>
            </a:r>
            <a:endParaRPr lang="en-US" dirty="0"/>
          </a:p>
        </p:txBody>
      </p:sp>
      <p:sp>
        <p:nvSpPr>
          <p:cNvPr id="3" name="Content Placeholder 2"/>
          <p:cNvSpPr>
            <a:spLocks noGrp="1"/>
          </p:cNvSpPr>
          <p:nvPr>
            <p:ph idx="1"/>
          </p:nvPr>
        </p:nvSpPr>
        <p:spPr>
          <a:xfrm>
            <a:off x="457200" y="1600201"/>
            <a:ext cx="8229600" cy="4808415"/>
          </a:xfrm>
        </p:spPr>
        <p:txBody>
          <a:bodyPr>
            <a:normAutofit/>
          </a:bodyPr>
          <a:lstStyle/>
          <a:p>
            <a:r>
              <a:rPr lang="en-US" dirty="0" smtClean="0"/>
              <a:t>How to handle the pathway hierarchical organization?</a:t>
            </a:r>
          </a:p>
          <a:p>
            <a:pPr lvl="1"/>
            <a:r>
              <a:rPr lang="en-US" dirty="0" smtClean="0"/>
              <a:t>Flatten pathways organized in a hierarchy into a systems-wide network</a:t>
            </a:r>
          </a:p>
          <a:p>
            <a:r>
              <a:rPr lang="en-US" dirty="0" smtClean="0"/>
              <a:t>How to handle pathway cross-talks?</a:t>
            </a:r>
          </a:p>
          <a:p>
            <a:pPr lvl="1"/>
            <a:r>
              <a:rPr lang="en-US" dirty="0" smtClean="0"/>
              <a:t>Shared genes/proteins will be listed once in a network </a:t>
            </a:r>
          </a:p>
          <a:p>
            <a:pPr lvl="1"/>
            <a:r>
              <a:rPr lang="en-US" dirty="0" smtClean="0"/>
              <a:t>Interactions causing cross-talks are displayed in the same network</a:t>
            </a:r>
          </a:p>
          <a:p>
            <a:pPr marL="0" indent="0">
              <a:buNone/>
            </a:pPr>
            <a:endParaRPr lang="en-US" dirty="0"/>
          </a:p>
        </p:txBody>
      </p:sp>
    </p:spTree>
    <p:extLst>
      <p:ext uri="{BB962C8B-B14F-4D97-AF65-F5344CB8AC3E}">
        <p14:creationId xmlns:p14="http://schemas.microsoft.com/office/powerpoint/2010/main" val="1766420506"/>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More Challenged Issues in Pathway Data Analysis </a:t>
            </a:r>
            <a:endParaRPr lang="en-US" dirty="0"/>
          </a:p>
        </p:txBody>
      </p:sp>
      <p:sp>
        <p:nvSpPr>
          <p:cNvPr id="3" name="Content Placeholder 2"/>
          <p:cNvSpPr>
            <a:spLocks noGrp="1"/>
          </p:cNvSpPr>
          <p:nvPr>
            <p:ph idx="1"/>
          </p:nvPr>
        </p:nvSpPr>
        <p:spPr/>
        <p:txBody>
          <a:bodyPr/>
          <a:lstStyle/>
          <a:p>
            <a:r>
              <a:rPr lang="en-US" dirty="0" smtClean="0"/>
              <a:t>Many omics data types available for one single patient</a:t>
            </a:r>
          </a:p>
          <a:p>
            <a:pPr lvl="1"/>
            <a:r>
              <a:rPr lang="en-US" dirty="0" smtClean="0"/>
              <a:t>CNV, gene expression, methylation, somatic mutations, etc.</a:t>
            </a:r>
          </a:p>
          <a:p>
            <a:r>
              <a:rPr lang="en-US" dirty="0" smtClean="0"/>
              <a:t>Pathway and network-based Simulation</a:t>
            </a:r>
          </a:p>
          <a:p>
            <a:pPr lvl="1"/>
            <a:r>
              <a:rPr lang="en-US" dirty="0" smtClean="0"/>
              <a:t>How to use topological structures?</a:t>
            </a:r>
          </a:p>
          <a:p>
            <a:pPr lvl="1"/>
            <a:r>
              <a:rPr lang="en-US" dirty="0" smtClean="0"/>
              <a:t>Predict drug effects: one drug or multiple drugs together?</a:t>
            </a:r>
            <a:endParaRPr lang="en-US" dirty="0"/>
          </a:p>
        </p:txBody>
      </p:sp>
    </p:spTree>
    <p:extLst>
      <p:ext uri="{BB962C8B-B14F-4D97-AF65-F5344CB8AC3E}">
        <p14:creationId xmlns:p14="http://schemas.microsoft.com/office/powerpoint/2010/main" val="3030863246"/>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Network-based Data Analysis</a:t>
            </a:r>
            <a:endParaRPr lang="en-US" dirty="0"/>
          </a:p>
        </p:txBody>
      </p:sp>
      <p:sp>
        <p:nvSpPr>
          <p:cNvPr id="3" name="Content Placeholder 2"/>
          <p:cNvSpPr>
            <a:spLocks noGrp="1"/>
          </p:cNvSpPr>
          <p:nvPr>
            <p:ph idx="1"/>
          </p:nvPr>
        </p:nvSpPr>
        <p:spPr>
          <a:xfrm>
            <a:off x="395536" y="1340768"/>
            <a:ext cx="8839200" cy="4724400"/>
          </a:xfrm>
        </p:spPr>
        <p:txBody>
          <a:bodyPr>
            <a:normAutofit/>
          </a:bodyPr>
          <a:lstStyle/>
          <a:p>
            <a:r>
              <a:rPr lang="en-US" dirty="0" smtClean="0"/>
              <a:t>Based on systems-wide biological networks</a:t>
            </a:r>
          </a:p>
          <a:p>
            <a:pPr lvl="1"/>
            <a:r>
              <a:rPr lang="en-US" dirty="0" smtClean="0"/>
              <a:t>Covering the majority of human genes</a:t>
            </a:r>
          </a:p>
          <a:p>
            <a:pPr lvl="1"/>
            <a:r>
              <a:rPr lang="en-US" dirty="0" smtClean="0"/>
              <a:t>Usually protein-protein interaction networks</a:t>
            </a:r>
          </a:p>
          <a:p>
            <a:r>
              <a:rPr lang="en-US" dirty="0" smtClean="0"/>
              <a:t>Modules (or clusters)-based network patterns</a:t>
            </a:r>
          </a:p>
          <a:p>
            <a:pPr lvl="1"/>
            <a:r>
              <a:rPr lang="en-US" dirty="0" smtClean="0"/>
              <a:t>Pathway annotations via enrichment analysis</a:t>
            </a:r>
          </a:p>
          <a:p>
            <a:pPr lvl="1"/>
            <a:r>
              <a:rPr lang="en-US" dirty="0" smtClean="0"/>
              <a:t>Gene signature or biomarker discovery</a:t>
            </a:r>
          </a:p>
          <a:p>
            <a:r>
              <a:rPr lang="en-US" dirty="0" smtClean="0"/>
              <a:t>Disease genes discovery</a:t>
            </a:r>
          </a:p>
          <a:p>
            <a:pPr lvl="1"/>
            <a:r>
              <a:rPr lang="en-US" dirty="0" smtClean="0"/>
              <a:t>Cancer drivers</a:t>
            </a:r>
          </a:p>
          <a:p>
            <a:pPr lvl="1"/>
            <a:r>
              <a:rPr lang="en-US" dirty="0" smtClean="0"/>
              <a:t>Disease modules</a:t>
            </a:r>
          </a:p>
          <a:p>
            <a:pPr lvl="1"/>
            <a:endParaRPr lang="en-US" dirty="0"/>
          </a:p>
        </p:txBody>
      </p:sp>
    </p:spTree>
    <p:extLst>
      <p:ext uri="{BB962C8B-B14F-4D97-AF65-F5344CB8AC3E}">
        <p14:creationId xmlns:p14="http://schemas.microsoft.com/office/powerpoint/2010/main" val="2555449680"/>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2) De Novo </a:t>
            </a:r>
            <a:r>
              <a:rPr lang="en-US" dirty="0" err="1" smtClean="0"/>
              <a:t>Subnetwork</a:t>
            </a:r>
            <a:r>
              <a:rPr lang="en-US" dirty="0" smtClean="0"/>
              <a:t> Construction &amp; Clustering</a:t>
            </a:r>
            <a:endParaRPr lang="en-US" dirty="0"/>
          </a:p>
        </p:txBody>
      </p:sp>
      <p:sp>
        <p:nvSpPr>
          <p:cNvPr id="4" name="Content Placeholder 3"/>
          <p:cNvSpPr>
            <a:spLocks noGrp="1"/>
          </p:cNvSpPr>
          <p:nvPr>
            <p:ph idx="1"/>
          </p:nvPr>
        </p:nvSpPr>
        <p:spPr/>
        <p:txBody>
          <a:bodyPr/>
          <a:lstStyle/>
          <a:p>
            <a:r>
              <a:rPr lang="en-US" dirty="0" smtClean="0"/>
              <a:t>Apply list of altered {</a:t>
            </a:r>
            <a:r>
              <a:rPr lang="en-US" dirty="0" err="1" smtClean="0"/>
              <a:t>genes,proteins,RNAs</a:t>
            </a:r>
            <a:r>
              <a:rPr lang="en-US" dirty="0" smtClean="0"/>
              <a:t>} to a biological network.</a:t>
            </a:r>
          </a:p>
          <a:p>
            <a:r>
              <a:rPr lang="en-US" dirty="0" smtClean="0"/>
              <a:t>Identify “topologically unlikely” configurations.</a:t>
            </a:r>
          </a:p>
          <a:p>
            <a:pPr lvl="1"/>
            <a:r>
              <a:rPr lang="en-US" dirty="0" smtClean="0"/>
              <a:t>E.g. a subset of the altered genes are closer to each other on the network than you would expect by chance.</a:t>
            </a:r>
          </a:p>
          <a:p>
            <a:r>
              <a:rPr lang="en-US" dirty="0" smtClean="0"/>
              <a:t>Extract clusters of these unlikely configurations.</a:t>
            </a:r>
          </a:p>
          <a:p>
            <a:r>
              <a:rPr lang="en-US" dirty="0" smtClean="0"/>
              <a:t>Annotate the clusters.</a:t>
            </a:r>
          </a:p>
          <a:p>
            <a:endParaRPr lang="en-US" dirty="0"/>
          </a:p>
        </p:txBody>
      </p:sp>
    </p:spTree>
    <p:extLst>
      <p:ext uri="{BB962C8B-B14F-4D97-AF65-F5344CB8AC3E}">
        <p14:creationId xmlns:p14="http://schemas.microsoft.com/office/powerpoint/2010/main" val="1202375662"/>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457200"/>
            <a:ext cx="8610600" cy="533400"/>
          </a:xfrm>
        </p:spPr>
        <p:txBody>
          <a:bodyPr>
            <a:noAutofit/>
          </a:bodyPr>
          <a:lstStyle/>
          <a:p>
            <a:r>
              <a:rPr lang="en-US" dirty="0" smtClean="0"/>
              <a:t>Network clustering</a:t>
            </a:r>
            <a:endParaRPr lang="en-US" dirty="0"/>
          </a:p>
        </p:txBody>
      </p:sp>
      <p:sp>
        <p:nvSpPr>
          <p:cNvPr id="3" name="Content Placeholder 2"/>
          <p:cNvSpPr>
            <a:spLocks noGrp="1"/>
          </p:cNvSpPr>
          <p:nvPr>
            <p:ph idx="1"/>
          </p:nvPr>
        </p:nvSpPr>
        <p:spPr>
          <a:xfrm>
            <a:off x="611560" y="1196752"/>
            <a:ext cx="7560840" cy="4752528"/>
          </a:xfrm>
        </p:spPr>
        <p:txBody>
          <a:bodyPr>
            <a:normAutofit/>
          </a:bodyPr>
          <a:lstStyle/>
          <a:p>
            <a:r>
              <a:rPr lang="en-CA" sz="2400" dirty="0" smtClean="0"/>
              <a:t>Clustering can be defined as the process of grouping objects into sets called clusters (communities </a:t>
            </a:r>
            <a:r>
              <a:rPr lang="en-CA" sz="2400" dirty="0"/>
              <a:t>or </a:t>
            </a:r>
            <a:r>
              <a:rPr lang="en-CA" sz="2400" dirty="0" smtClean="0"/>
              <a:t>modules), so that each cluster consists of elements that are similar in some ways.</a:t>
            </a:r>
          </a:p>
          <a:p>
            <a:endParaRPr lang="en-CA" sz="2400" dirty="0" smtClean="0"/>
          </a:p>
          <a:p>
            <a:r>
              <a:rPr lang="en-CA" sz="2400" dirty="0" smtClean="0"/>
              <a:t>Network clustering algorithm is looking for sets of nodes [proteins</a:t>
            </a:r>
            <a:r>
              <a:rPr lang="en-CA" sz="2400" dirty="0"/>
              <a:t>]</a:t>
            </a:r>
            <a:r>
              <a:rPr lang="en-CA" sz="2400" dirty="0" smtClean="0"/>
              <a:t> that are joined together in tightly knit groups.</a:t>
            </a:r>
            <a:endParaRPr lang="en-CA" sz="2400" dirty="0"/>
          </a:p>
          <a:p>
            <a:endParaRPr lang="en-CA" sz="2400" dirty="0"/>
          </a:p>
          <a:p>
            <a:r>
              <a:rPr lang="en-CA" sz="2400" dirty="0" smtClean="0"/>
              <a:t>Cluster </a:t>
            </a:r>
            <a:r>
              <a:rPr lang="en-CA" sz="2400" dirty="0"/>
              <a:t>detection in large networks is very useful as highly connected proteins are often sharing similar </a:t>
            </a:r>
            <a:r>
              <a:rPr lang="en-CA" sz="2400" dirty="0" smtClean="0"/>
              <a:t>functionality.</a:t>
            </a:r>
            <a:endParaRPr lang="en-US" sz="2400" dirty="0"/>
          </a:p>
        </p:txBody>
      </p:sp>
    </p:spTree>
    <p:extLst>
      <p:ext uri="{BB962C8B-B14F-4D97-AF65-F5344CB8AC3E}">
        <p14:creationId xmlns:p14="http://schemas.microsoft.com/office/powerpoint/2010/main" val="3731314200"/>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512" y="0"/>
            <a:ext cx="8839200" cy="1143000"/>
          </a:xfrm>
        </p:spPr>
        <p:txBody>
          <a:bodyPr/>
          <a:lstStyle/>
          <a:p>
            <a:r>
              <a:rPr lang="en-US" dirty="0" smtClean="0"/>
              <a:t>Popular Network Clustering Algorithms</a:t>
            </a:r>
            <a:endParaRPr lang="en-US" dirty="0"/>
          </a:p>
        </p:txBody>
      </p:sp>
      <p:sp>
        <p:nvSpPr>
          <p:cNvPr id="3" name="Content Placeholder 2"/>
          <p:cNvSpPr>
            <a:spLocks noGrp="1"/>
          </p:cNvSpPr>
          <p:nvPr>
            <p:ph idx="1"/>
          </p:nvPr>
        </p:nvSpPr>
        <p:spPr>
          <a:xfrm>
            <a:off x="152400" y="1268760"/>
            <a:ext cx="8839200" cy="4724400"/>
          </a:xfrm>
        </p:spPr>
        <p:txBody>
          <a:bodyPr>
            <a:normAutofit fontScale="85000" lnSpcReduction="20000"/>
          </a:bodyPr>
          <a:lstStyle/>
          <a:p>
            <a:r>
              <a:rPr lang="en-US" dirty="0" err="1" smtClean="0"/>
              <a:t>Girvin</a:t>
            </a:r>
            <a:r>
              <a:rPr lang="en-US" dirty="0" smtClean="0"/>
              <a:t>-Newman</a:t>
            </a:r>
          </a:p>
          <a:p>
            <a:pPr lvl="1"/>
            <a:r>
              <a:rPr lang="en-US" dirty="0"/>
              <a:t>a hierarchical method used to detect communities by progressively removing edges from the original network</a:t>
            </a:r>
            <a:endParaRPr lang="en-US" dirty="0" smtClean="0"/>
          </a:p>
          <a:p>
            <a:r>
              <a:rPr lang="en-US" dirty="0"/>
              <a:t>Markov Cluster </a:t>
            </a:r>
            <a:r>
              <a:rPr lang="en-US" dirty="0" smtClean="0"/>
              <a:t>Algorithm</a:t>
            </a:r>
          </a:p>
          <a:p>
            <a:pPr lvl="1"/>
            <a:r>
              <a:rPr lang="en-US" dirty="0"/>
              <a:t>a fast and scalable unsupervised cluster algorithm for graphs based on simulation of (stochastic) flow in graphs</a:t>
            </a:r>
            <a:endParaRPr lang="en-US" dirty="0" smtClean="0"/>
          </a:p>
          <a:p>
            <a:r>
              <a:rPr lang="en-US" dirty="0" err="1" smtClean="0"/>
              <a:t>HotNet</a:t>
            </a:r>
            <a:endParaRPr lang="en-US" dirty="0" smtClean="0"/>
          </a:p>
          <a:p>
            <a:pPr lvl="1"/>
            <a:r>
              <a:rPr lang="en-US" dirty="0" smtClean="0"/>
              <a:t>Finds “hot” clusters based on propagation of heat across metallic lattice.</a:t>
            </a:r>
          </a:p>
          <a:p>
            <a:pPr lvl="1"/>
            <a:r>
              <a:rPr lang="en-US" dirty="0" smtClean="0"/>
              <a:t>Avoids ascertainment bias on unusually well-annotated genes.</a:t>
            </a:r>
          </a:p>
          <a:p>
            <a:r>
              <a:rPr lang="en-US" dirty="0" err="1" smtClean="0"/>
              <a:t>HyperModules</a:t>
            </a:r>
            <a:r>
              <a:rPr lang="en-US" dirty="0" smtClean="0"/>
              <a:t> </a:t>
            </a:r>
            <a:r>
              <a:rPr lang="en-US" dirty="0" err="1" smtClean="0"/>
              <a:t>Cytoscape</a:t>
            </a:r>
            <a:r>
              <a:rPr lang="en-US" dirty="0" smtClean="0"/>
              <a:t> App</a:t>
            </a:r>
          </a:p>
          <a:p>
            <a:pPr lvl="1"/>
            <a:r>
              <a:rPr lang="en-US" dirty="0" smtClean="0"/>
              <a:t>Find network clusters that correlate with clinical characteristics.</a:t>
            </a:r>
          </a:p>
          <a:p>
            <a:r>
              <a:rPr lang="en-US" dirty="0" err="1" smtClean="0"/>
              <a:t>Reactome</a:t>
            </a:r>
            <a:r>
              <a:rPr lang="en-US" dirty="0" smtClean="0"/>
              <a:t> FI Network &amp; </a:t>
            </a:r>
            <a:r>
              <a:rPr lang="en-US" dirty="0" err="1" smtClean="0"/>
              <a:t>ReactomeFIViz</a:t>
            </a:r>
            <a:r>
              <a:rPr lang="en-US" smtClean="0"/>
              <a:t> app</a:t>
            </a:r>
            <a:endParaRPr lang="en-US" dirty="0" smtClean="0"/>
          </a:p>
          <a:p>
            <a:pPr lvl="1"/>
            <a:r>
              <a:rPr lang="en-US" dirty="0" smtClean="0"/>
              <a:t>Offers multiple clustering and correlation algorithms (including </a:t>
            </a:r>
            <a:r>
              <a:rPr lang="en-US" dirty="0" err="1" smtClean="0"/>
              <a:t>HotNet</a:t>
            </a:r>
            <a:r>
              <a:rPr lang="en-US" dirty="0" smtClean="0"/>
              <a:t>, PARADIGM and survival correlation analysis)</a:t>
            </a:r>
          </a:p>
        </p:txBody>
      </p:sp>
    </p:spTree>
    <p:extLst>
      <p:ext uri="{BB962C8B-B14F-4D97-AF65-F5344CB8AC3E}">
        <p14:creationId xmlns:p14="http://schemas.microsoft.com/office/powerpoint/2010/main" val="4250994407"/>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Rectangle 56"/>
          <p:cNvSpPr/>
          <p:nvPr/>
        </p:nvSpPr>
        <p:spPr>
          <a:xfrm>
            <a:off x="0" y="2514600"/>
            <a:ext cx="6172200" cy="4343400"/>
          </a:xfrm>
          <a:prstGeom prst="rect">
            <a:avLst/>
          </a:prstGeom>
          <a:solidFill>
            <a:schemeClr val="accent1">
              <a:alpha val="18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dirty="0">
              <a:solidFill>
                <a:schemeClr val="tx1"/>
              </a:solidFill>
              <a:latin typeface="Calibri" charset="0"/>
              <a:ea typeface="ＭＳ Ｐゴシック" charset="0"/>
              <a:cs typeface="Calibri" charset="0"/>
            </a:endParaRPr>
          </a:p>
        </p:txBody>
      </p:sp>
      <p:sp>
        <p:nvSpPr>
          <p:cNvPr id="11266" name="Title 1"/>
          <p:cNvSpPr txBox="1">
            <a:spLocks/>
          </p:cNvSpPr>
          <p:nvPr/>
        </p:nvSpPr>
        <p:spPr bwMode="auto">
          <a:xfrm>
            <a:off x="60325" y="365125"/>
            <a:ext cx="60198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r>
              <a:rPr lang="en-US" sz="2800" dirty="0">
                <a:solidFill>
                  <a:schemeClr val="bg1"/>
                </a:solidFill>
                <a:latin typeface="Calibri" charset="0"/>
                <a:cs typeface="Segoe UI" charset="0"/>
              </a:rPr>
              <a:t>Module </a:t>
            </a:r>
            <a:r>
              <a:rPr lang="en-US" sz="2800" dirty="0" smtClean="0">
                <a:solidFill>
                  <a:schemeClr val="bg1"/>
                </a:solidFill>
                <a:latin typeface="Calibri" charset="0"/>
                <a:cs typeface="Segoe UI" charset="0"/>
              </a:rPr>
              <a:t>15</a:t>
            </a:r>
            <a:r>
              <a:rPr lang="en-US" sz="2800" dirty="0">
                <a:solidFill>
                  <a:schemeClr val="bg1"/>
                </a:solidFill>
                <a:latin typeface="Calibri" charset="0"/>
                <a:cs typeface="Segoe UI" charset="0"/>
              </a:rPr>
              <a:t/>
            </a:r>
            <a:br>
              <a:rPr lang="en-US" sz="2800" dirty="0">
                <a:solidFill>
                  <a:schemeClr val="bg1"/>
                </a:solidFill>
                <a:latin typeface="Calibri" charset="0"/>
                <a:cs typeface="Segoe UI" charset="0"/>
              </a:rPr>
            </a:br>
            <a:r>
              <a:rPr lang="en-US" sz="2800" dirty="0">
                <a:solidFill>
                  <a:schemeClr val="bg1"/>
                </a:solidFill>
                <a:latin typeface="Calibri" charset="0"/>
                <a:cs typeface="Segoe UI" charset="0"/>
              </a:rPr>
              <a:t>More Depth on Pathway and Network Analysis</a:t>
            </a:r>
            <a:endParaRPr lang="en-US" sz="2800" b="1" dirty="0">
              <a:solidFill>
                <a:schemeClr val="bg1"/>
              </a:solidFill>
              <a:latin typeface="Calibri" charset="0"/>
              <a:cs typeface="Segoe UI" charset="0"/>
            </a:endParaRPr>
          </a:p>
        </p:txBody>
      </p:sp>
      <p:sp>
        <p:nvSpPr>
          <p:cNvPr id="3" name="Title 1"/>
          <p:cNvSpPr txBox="1">
            <a:spLocks/>
          </p:cNvSpPr>
          <p:nvPr/>
        </p:nvSpPr>
        <p:spPr>
          <a:xfrm>
            <a:off x="971602" y="1412776"/>
            <a:ext cx="5181599" cy="936104"/>
          </a:xfrm>
          <a:prstGeom prst="rect">
            <a:avLst/>
          </a:prstGeom>
        </p:spPr>
        <p:txBody>
          <a:bodyPr anchor="ctr"/>
          <a:lstStyle>
            <a:lvl1pPr algn="r">
              <a:defRPr sz="3200" baseline="0">
                <a:solidFill>
                  <a:schemeClr val="bg1"/>
                </a:solidFill>
                <a:latin typeface="Adobe Jenson Pro" pitchFamily="18" charset="0"/>
              </a:defRPr>
            </a:lvl1pPr>
          </a:lstStyle>
          <a:p>
            <a:pPr fontAlgn="auto">
              <a:spcAft>
                <a:spcPts val="0"/>
              </a:spcAft>
              <a:defRPr/>
            </a:pPr>
            <a:r>
              <a:rPr lang="en-US" sz="1600" dirty="0" smtClean="0">
                <a:latin typeface="Calibri"/>
                <a:ea typeface="+mj-ea"/>
                <a:cs typeface="Calibri"/>
              </a:rPr>
              <a:t>Robin Haw</a:t>
            </a:r>
          </a:p>
          <a:p>
            <a:pPr fontAlgn="auto">
              <a:spcAft>
                <a:spcPts val="0"/>
              </a:spcAft>
              <a:defRPr/>
            </a:pPr>
            <a:r>
              <a:rPr lang="en-US" sz="1600" dirty="0" smtClean="0">
                <a:ln w="1270">
                  <a:solidFill>
                    <a:schemeClr val="tx1">
                      <a:alpha val="38000"/>
                    </a:schemeClr>
                  </a:solidFill>
                </a:ln>
                <a:latin typeface="Calibri"/>
                <a:ea typeface="+mj-ea"/>
                <a:cs typeface="Calibri"/>
              </a:rPr>
              <a:t>High-Throughput Biology: From Sequence to Networks</a:t>
            </a:r>
          </a:p>
          <a:p>
            <a:pPr fontAlgn="auto">
              <a:spcAft>
                <a:spcPts val="0"/>
              </a:spcAft>
              <a:defRPr/>
            </a:pPr>
            <a:r>
              <a:rPr lang="en-US" sz="1400" dirty="0" smtClean="0">
                <a:ln w="1270">
                  <a:solidFill>
                    <a:schemeClr val="tx1">
                      <a:alpha val="38000"/>
                    </a:schemeClr>
                  </a:solidFill>
                </a:ln>
                <a:latin typeface="Calibri"/>
                <a:ea typeface="+mn-ea"/>
                <a:cs typeface="Calibri"/>
              </a:rPr>
              <a:t>March 20-26, 2017</a:t>
            </a:r>
          </a:p>
        </p:txBody>
      </p:sp>
      <p:pic>
        <p:nvPicPr>
          <p:cNvPr id="2" name="Picture 1" descr="CBW-CSHL-graphic-squar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1560" y="2664297"/>
            <a:ext cx="4149080" cy="4149080"/>
          </a:xfrm>
          <a:prstGeom prst="rect">
            <a:avLst/>
          </a:prstGeom>
        </p:spPr>
      </p:pic>
      <p:pic>
        <p:nvPicPr>
          <p:cNvPr id="7" name="Picture 6" descr="http://oicr.on.ca/files/imagecache/logo_size/OICR2log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88225" y="2924944"/>
            <a:ext cx="2092731" cy="151216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ReactomeLogo2_Navy.jp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228184" y="5067803"/>
            <a:ext cx="2880320" cy="1241517"/>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809" y="1556793"/>
            <a:ext cx="5833241" cy="4374931"/>
          </a:xfrm>
          <a:prstGeom prst="rect">
            <a:avLst/>
          </a:prstGeom>
        </p:spPr>
      </p:pic>
      <p:sp>
        <p:nvSpPr>
          <p:cNvPr id="6" name="Title 1"/>
          <p:cNvSpPr txBox="1">
            <a:spLocks/>
          </p:cNvSpPr>
          <p:nvPr/>
        </p:nvSpPr>
        <p:spPr>
          <a:xfrm>
            <a:off x="0" y="0"/>
            <a:ext cx="9144000" cy="1196752"/>
          </a:xfrm>
          <a:prstGeom prst="rect">
            <a:avLst/>
          </a:prstGeom>
        </p:spPr>
        <p:txBody>
          <a:bodyPr vert="horz" lIns="91440" tIns="45720" rIns="91440" bIns="45720" rtlCol="0" anchor="ctr">
            <a:noAutofit/>
          </a:bodyPr>
          <a:lstStyle>
            <a:lvl1pPr algn="l" defTabSz="914400" rtl="0" eaLnBrk="1" latinLnBrk="0" hangingPunct="1">
              <a:spcBef>
                <a:spcPct val="0"/>
              </a:spcBef>
              <a:buNone/>
              <a:defRPr sz="3200" kern="1200">
                <a:solidFill>
                  <a:srgbClr val="38793A"/>
                </a:solidFill>
                <a:latin typeface="Verdana" pitchFamily="34" charset="0"/>
                <a:ea typeface="+mj-ea"/>
                <a:cs typeface="+mj-cs"/>
              </a:defRPr>
            </a:lvl1pPr>
          </a:lstStyle>
          <a:p>
            <a:pPr algn="ctr"/>
            <a:r>
              <a:rPr lang="en-US" sz="4000" b="1" dirty="0" smtClean="0">
                <a:solidFill>
                  <a:srgbClr val="000000"/>
                </a:solidFill>
                <a:latin typeface="Calibri"/>
                <a:cs typeface="Calibri"/>
              </a:rPr>
              <a:t>Typical output of a network </a:t>
            </a:r>
          </a:p>
          <a:p>
            <a:pPr algn="ctr"/>
            <a:r>
              <a:rPr lang="en-US" sz="4000" b="1" dirty="0" smtClean="0">
                <a:solidFill>
                  <a:srgbClr val="000000"/>
                </a:solidFill>
                <a:latin typeface="Calibri"/>
                <a:cs typeface="Calibri"/>
              </a:rPr>
              <a:t>clustering algorithm</a:t>
            </a:r>
            <a:endParaRPr lang="en-US" sz="4000" b="1" dirty="0">
              <a:solidFill>
                <a:srgbClr val="000000"/>
              </a:solidFill>
              <a:latin typeface="Calibri"/>
              <a:cs typeface="Calibri"/>
            </a:endParaRPr>
          </a:p>
        </p:txBody>
      </p:sp>
      <p:sp>
        <p:nvSpPr>
          <p:cNvPr id="7" name="Rectangle 6"/>
          <p:cNvSpPr/>
          <p:nvPr/>
        </p:nvSpPr>
        <p:spPr>
          <a:xfrm>
            <a:off x="5580114" y="1114485"/>
            <a:ext cx="3384375" cy="5016758"/>
          </a:xfrm>
          <a:prstGeom prst="rect">
            <a:avLst/>
          </a:prstGeom>
        </p:spPr>
        <p:txBody>
          <a:bodyPr wrap="square">
            <a:spAutoFit/>
          </a:bodyPr>
          <a:lstStyle/>
          <a:p>
            <a:pPr algn="ctr"/>
            <a:r>
              <a:rPr lang="en-CA" sz="2000" dirty="0"/>
              <a:t>This hypothetical </a:t>
            </a:r>
            <a:r>
              <a:rPr lang="en-CA" sz="2000" dirty="0" err="1"/>
              <a:t>subnetwork</a:t>
            </a:r>
            <a:r>
              <a:rPr lang="en-CA" sz="2000" dirty="0"/>
              <a:t> was decomposed onto 6 </a:t>
            </a:r>
            <a:r>
              <a:rPr lang="en-CA" sz="2000" dirty="0" smtClean="0"/>
              <a:t>clusters. </a:t>
            </a:r>
          </a:p>
          <a:p>
            <a:pPr algn="ctr"/>
            <a:endParaRPr lang="en-CA" sz="2000" dirty="0"/>
          </a:p>
          <a:p>
            <a:pPr algn="ctr"/>
            <a:r>
              <a:rPr lang="en-CA" sz="2000" dirty="0" smtClean="0"/>
              <a:t>Different </a:t>
            </a:r>
            <a:r>
              <a:rPr lang="en-CA" sz="2000" dirty="0"/>
              <a:t>clusters are marked with different colors. Cluster 6 contains only 2 elements and could be ignored in the further investigations. </a:t>
            </a:r>
            <a:endParaRPr lang="en-CA" sz="2000" dirty="0" smtClean="0"/>
          </a:p>
          <a:p>
            <a:pPr algn="ctr"/>
            <a:endParaRPr lang="en-CA" sz="2000" dirty="0"/>
          </a:p>
          <a:p>
            <a:pPr algn="ctr"/>
            <a:r>
              <a:rPr lang="en-CA" sz="2000" dirty="0" smtClean="0"/>
              <a:t>Clusters </a:t>
            </a:r>
            <a:r>
              <a:rPr lang="en-CA" sz="2000" dirty="0"/>
              <a:t>are mutually exclusive meaning that nodes are not shared between the clusters.</a:t>
            </a:r>
            <a:endParaRPr lang="en-US" sz="2000" dirty="0"/>
          </a:p>
        </p:txBody>
      </p:sp>
    </p:spTree>
    <p:extLst>
      <p:ext uri="{BB962C8B-B14F-4D97-AF65-F5344CB8AC3E}">
        <p14:creationId xmlns:p14="http://schemas.microsoft.com/office/powerpoint/2010/main" val="1729538304"/>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Rectangle 2"/>
          <p:cNvSpPr>
            <a:spLocks noGrp="1" noChangeArrowheads="1"/>
          </p:cNvSpPr>
          <p:nvPr>
            <p:ph type="title"/>
          </p:nvPr>
        </p:nvSpPr>
        <p:spPr>
          <a:xfrm>
            <a:off x="228600" y="152400"/>
            <a:ext cx="8610600" cy="1044352"/>
          </a:xfrm>
        </p:spPr>
        <p:txBody>
          <a:bodyPr/>
          <a:lstStyle/>
          <a:p>
            <a:pPr eaLnBrk="1" hangingPunct="1"/>
            <a:r>
              <a:rPr lang="en-GB" dirty="0" err="1"/>
              <a:t>Reactome</a:t>
            </a:r>
            <a:r>
              <a:rPr lang="en-GB" dirty="0"/>
              <a:t> Functional Interaction (FI) </a:t>
            </a:r>
            <a:r>
              <a:rPr lang="en-GB" dirty="0" smtClean="0"/>
              <a:t>Network and </a:t>
            </a:r>
            <a:r>
              <a:rPr lang="en-GB" dirty="0" err="1" smtClean="0"/>
              <a:t>ReactomeFIViz</a:t>
            </a:r>
            <a:r>
              <a:rPr lang="en-GB" dirty="0" smtClean="0"/>
              <a:t> app</a:t>
            </a:r>
            <a:endParaRPr lang="en-US" b="1" dirty="0"/>
          </a:p>
        </p:txBody>
      </p:sp>
      <p:sp>
        <p:nvSpPr>
          <p:cNvPr id="47106" name="Rectangle 3"/>
          <p:cNvSpPr>
            <a:spLocks noGrp="1" noChangeArrowheads="1"/>
          </p:cNvSpPr>
          <p:nvPr>
            <p:ph idx="1"/>
          </p:nvPr>
        </p:nvSpPr>
        <p:spPr>
          <a:xfrm>
            <a:off x="251520" y="1340768"/>
            <a:ext cx="5486400" cy="4954488"/>
          </a:xfrm>
        </p:spPr>
        <p:txBody>
          <a:bodyPr>
            <a:normAutofit/>
          </a:bodyPr>
          <a:lstStyle/>
          <a:p>
            <a:pPr eaLnBrk="1" hangingPunct="1">
              <a:spcBef>
                <a:spcPts val="1200"/>
              </a:spcBef>
            </a:pPr>
            <a:r>
              <a:rPr lang="en-US" sz="2000" dirty="0">
                <a:latin typeface="Gill Sans" charset="0"/>
              </a:rPr>
              <a:t>No single mutated gene is necessary and sufficient to cause </a:t>
            </a:r>
            <a:r>
              <a:rPr lang="en-US" sz="2000" dirty="0" smtClean="0">
                <a:latin typeface="Gill Sans" charset="0"/>
              </a:rPr>
              <a:t>cancer.</a:t>
            </a:r>
            <a:endParaRPr lang="en-US" sz="2000" dirty="0">
              <a:latin typeface="Gill Sans" charset="0"/>
            </a:endParaRPr>
          </a:p>
          <a:p>
            <a:pPr lvl="1" eaLnBrk="1" hangingPunct="1">
              <a:spcBef>
                <a:spcPts val="1200"/>
              </a:spcBef>
            </a:pPr>
            <a:r>
              <a:rPr lang="en-US" sz="2000" dirty="0">
                <a:latin typeface="Gill Sans" charset="0"/>
              </a:rPr>
              <a:t>Typically one or two common mutations (e.g. TP53) plus rare </a:t>
            </a:r>
            <a:r>
              <a:rPr lang="en-US" sz="2000" dirty="0" smtClean="0">
                <a:latin typeface="Gill Sans" charset="0"/>
              </a:rPr>
              <a:t>mutations.</a:t>
            </a:r>
            <a:endParaRPr lang="en-US" sz="2000" dirty="0">
              <a:latin typeface="Gill Sans" charset="0"/>
            </a:endParaRPr>
          </a:p>
          <a:p>
            <a:pPr eaLnBrk="1" hangingPunct="1">
              <a:spcBef>
                <a:spcPts val="1200"/>
              </a:spcBef>
            </a:pPr>
            <a:r>
              <a:rPr lang="en-US" sz="2000" dirty="0">
                <a:latin typeface="Gill Sans" charset="0"/>
              </a:rPr>
              <a:t>Analyzing mutated genes in a network context:</a:t>
            </a:r>
          </a:p>
          <a:p>
            <a:pPr lvl="1" eaLnBrk="1" hangingPunct="1">
              <a:spcBef>
                <a:spcPts val="1200"/>
              </a:spcBef>
            </a:pPr>
            <a:r>
              <a:rPr lang="en-US" sz="2000" dirty="0">
                <a:latin typeface="Gill Sans" charset="0"/>
              </a:rPr>
              <a:t>reveals relationships among these </a:t>
            </a:r>
            <a:r>
              <a:rPr lang="en-US" sz="2000" dirty="0" smtClean="0">
                <a:latin typeface="Gill Sans" charset="0"/>
              </a:rPr>
              <a:t>genes.</a:t>
            </a:r>
            <a:endParaRPr lang="en-US" sz="2000" dirty="0">
              <a:latin typeface="Gill Sans" charset="0"/>
            </a:endParaRPr>
          </a:p>
          <a:p>
            <a:pPr lvl="1" eaLnBrk="1" hangingPunct="1">
              <a:spcBef>
                <a:spcPts val="1200"/>
              </a:spcBef>
            </a:pPr>
            <a:r>
              <a:rPr lang="en-US" sz="2000" dirty="0">
                <a:latin typeface="Gill Sans" charset="0"/>
              </a:rPr>
              <a:t>can elucidate mechanism of action of </a:t>
            </a:r>
            <a:r>
              <a:rPr lang="en-US" sz="2000" dirty="0" smtClean="0">
                <a:latin typeface="Gill Sans" charset="0"/>
              </a:rPr>
              <a:t>drivers.</a:t>
            </a:r>
            <a:endParaRPr lang="en-US" sz="2000" dirty="0">
              <a:latin typeface="Gill Sans" charset="0"/>
            </a:endParaRPr>
          </a:p>
          <a:p>
            <a:pPr lvl="1" eaLnBrk="1" hangingPunct="1">
              <a:spcBef>
                <a:spcPts val="1200"/>
              </a:spcBef>
            </a:pPr>
            <a:r>
              <a:rPr lang="en-US" sz="2000" dirty="0">
                <a:latin typeface="Gill Sans" charset="0"/>
              </a:rPr>
              <a:t>facilitates hypothesis generation on roles of these genes in disease </a:t>
            </a:r>
            <a:r>
              <a:rPr lang="en-US" sz="2000" dirty="0" smtClean="0">
                <a:latin typeface="Gill Sans" charset="0"/>
              </a:rPr>
              <a:t>phenotype.</a:t>
            </a:r>
            <a:endParaRPr lang="en-US" sz="2000" dirty="0">
              <a:latin typeface="Gill Sans" charset="0"/>
            </a:endParaRPr>
          </a:p>
          <a:p>
            <a:pPr eaLnBrk="1" hangingPunct="1">
              <a:spcBef>
                <a:spcPts val="1200"/>
              </a:spcBef>
            </a:pPr>
            <a:r>
              <a:rPr lang="en-US" sz="2000" dirty="0">
                <a:latin typeface="Gill Sans" charset="0"/>
              </a:rPr>
              <a:t>Network analysis reduces hundreds of mutated genes to &lt; dozen mutated </a:t>
            </a:r>
            <a:r>
              <a:rPr lang="en-US" sz="2000" dirty="0" smtClean="0">
                <a:latin typeface="Gill Sans" charset="0"/>
              </a:rPr>
              <a:t>pathways.</a:t>
            </a:r>
            <a:endParaRPr lang="en-GB" sz="2000" dirty="0">
              <a:latin typeface="Gill Sans" charset="0"/>
            </a:endParaRPr>
          </a:p>
          <a:p>
            <a:pPr eaLnBrk="1" hangingPunct="1">
              <a:spcBef>
                <a:spcPts val="1200"/>
              </a:spcBef>
            </a:pPr>
            <a:endParaRPr lang="en-US" sz="2000" b="1" dirty="0">
              <a:latin typeface="Gill Sans" charset="0"/>
            </a:endParaRPr>
          </a:p>
          <a:p>
            <a:pPr eaLnBrk="1" hangingPunct="1">
              <a:spcBef>
                <a:spcPts val="1200"/>
              </a:spcBef>
            </a:pPr>
            <a:endParaRPr lang="en-US" sz="2200" dirty="0">
              <a:latin typeface="Gill Sans" charset="0"/>
            </a:endParaRPr>
          </a:p>
        </p:txBody>
      </p:sp>
      <p:pic>
        <p:nvPicPr>
          <p:cNvPr id="75779" name="Picture 3"/>
          <p:cNvPicPr>
            <a:picLocks noChangeAspect="1" noChangeArrowheads="1"/>
          </p:cNvPicPr>
          <p:nvPr/>
        </p:nvPicPr>
        <p:blipFill>
          <a:blip r:embed="rId4" cstate="email">
            <a:extLst>
              <a:ext uri="{28A0092B-C50C-407E-A947-70E740481C1C}">
                <a14:useLocalDpi xmlns:a14="http://schemas.microsoft.com/office/drawing/2010/main" val="0"/>
              </a:ext>
            </a:extLst>
          </a:blip>
          <a:srcRect l="22134" r="21150"/>
          <a:stretch>
            <a:fillRect/>
          </a:stretch>
        </p:blipFill>
        <p:spPr bwMode="auto">
          <a:xfrm>
            <a:off x="5715000" y="1447801"/>
            <a:ext cx="2370139" cy="2308225"/>
          </a:xfrm>
          <a:prstGeom prst="rect">
            <a:avLst/>
          </a:prstGeom>
          <a:noFill/>
          <a:ln w="9525">
            <a:solidFill>
              <a:srgbClr val="38793A"/>
            </a:solidFill>
            <a:miter lim="800000"/>
            <a:headEnd/>
            <a:tailEnd/>
          </a:ln>
          <a:extLst>
            <a:ext uri="{909E8E84-426E-40dd-AFC4-6F175D3DCCD1}">
              <a14:hiddenFill xmlns:a14="http://schemas.microsoft.com/office/drawing/2010/main">
                <a:solidFill>
                  <a:srgbClr val="FFFFFF"/>
                </a:solidFill>
              </a14:hiddenFill>
            </a:ext>
          </a:extLst>
        </p:spPr>
      </p:pic>
      <p:pic>
        <p:nvPicPr>
          <p:cNvPr id="75780" name="Picture 3"/>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5943601" y="3505200"/>
            <a:ext cx="2900363" cy="2133600"/>
          </a:xfrm>
          <a:prstGeom prst="rect">
            <a:avLst/>
          </a:prstGeom>
          <a:noFill/>
          <a:ln w="9525">
            <a:solidFill>
              <a:srgbClr val="38793A"/>
            </a:solidFill>
            <a:round/>
            <a:headEnd/>
            <a:tailEnd/>
          </a:ln>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3286309862"/>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3" name="Title 1"/>
          <p:cNvSpPr>
            <a:spLocks noGrp="1"/>
          </p:cNvSpPr>
          <p:nvPr>
            <p:ph type="title"/>
          </p:nvPr>
        </p:nvSpPr>
        <p:spPr>
          <a:xfrm>
            <a:off x="107504" y="44624"/>
            <a:ext cx="8839200" cy="1143000"/>
          </a:xfrm>
        </p:spPr>
        <p:txBody>
          <a:bodyPr/>
          <a:lstStyle/>
          <a:p>
            <a:pPr eaLnBrk="1" hangingPunct="1"/>
            <a:r>
              <a:rPr lang="en-US" b="1" dirty="0" smtClean="0"/>
              <a:t>What is a Functional Interaction? </a:t>
            </a:r>
            <a:endParaRPr lang="en-US" b="1" dirty="0"/>
          </a:p>
        </p:txBody>
      </p:sp>
      <p:sp>
        <p:nvSpPr>
          <p:cNvPr id="115714" name="Rectangle 4"/>
          <p:cNvSpPr>
            <a:spLocks noChangeArrowheads="1"/>
          </p:cNvSpPr>
          <p:nvPr/>
        </p:nvSpPr>
        <p:spPr bwMode="auto">
          <a:xfrm>
            <a:off x="4932363" y="3803650"/>
            <a:ext cx="3535363" cy="1570038"/>
          </a:xfrm>
          <a:prstGeom prst="rect">
            <a:avLst/>
          </a:prstGeom>
          <a:noFill/>
          <a:ln w="9525">
            <a:solidFill>
              <a:srgbClr val="38793A"/>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p>
            <a:pPr algn="ctr"/>
            <a:r>
              <a:rPr lang="en-US" sz="1600" dirty="0">
                <a:latin typeface="Gill Sans"/>
                <a:cs typeface="Gill Sans"/>
              </a:rPr>
              <a:t>Input1-Input2, Input1-Catalyst,</a:t>
            </a:r>
          </a:p>
          <a:p>
            <a:pPr algn="ctr"/>
            <a:r>
              <a:rPr lang="en-US" sz="1600" dirty="0">
                <a:latin typeface="Gill Sans"/>
                <a:cs typeface="Gill Sans"/>
              </a:rPr>
              <a:t>Input1-Activator, Input1-</a:t>
            </a:r>
          </a:p>
          <a:p>
            <a:pPr algn="ctr"/>
            <a:r>
              <a:rPr lang="en-US" sz="1600" dirty="0">
                <a:latin typeface="Gill Sans"/>
                <a:cs typeface="Gill Sans"/>
              </a:rPr>
              <a:t>Inhibitor, Input2-Catalyst, Input2-</a:t>
            </a:r>
          </a:p>
          <a:p>
            <a:pPr algn="ctr"/>
            <a:r>
              <a:rPr lang="en-US" sz="1600" dirty="0">
                <a:latin typeface="Gill Sans"/>
                <a:cs typeface="Gill Sans"/>
              </a:rPr>
              <a:t>Activator, Input2-Inhibtior,</a:t>
            </a:r>
          </a:p>
          <a:p>
            <a:pPr algn="ctr"/>
            <a:r>
              <a:rPr lang="en-US" sz="1600" dirty="0">
                <a:latin typeface="Gill Sans"/>
                <a:cs typeface="Gill Sans"/>
              </a:rPr>
              <a:t>Catalyst-Activator, Catalyst-</a:t>
            </a:r>
          </a:p>
          <a:p>
            <a:pPr algn="ctr"/>
            <a:r>
              <a:rPr lang="en-US" sz="1600" dirty="0">
                <a:latin typeface="Gill Sans"/>
                <a:cs typeface="Gill Sans"/>
              </a:rPr>
              <a:t>Inhibitor, Activator-Inhibitor</a:t>
            </a:r>
          </a:p>
        </p:txBody>
      </p:sp>
      <p:cxnSp>
        <p:nvCxnSpPr>
          <p:cNvPr id="6" name="Straight Arrow Connector 5"/>
          <p:cNvCxnSpPr/>
          <p:nvPr/>
        </p:nvCxnSpPr>
        <p:spPr>
          <a:xfrm>
            <a:off x="4002090" y="4592638"/>
            <a:ext cx="750887" cy="0"/>
          </a:xfrm>
          <a:prstGeom prst="straightConnector1">
            <a:avLst/>
          </a:prstGeom>
          <a:ln w="76200" cmpd="sng">
            <a:solidFill>
              <a:srgbClr val="38793A"/>
            </a:solidFill>
            <a:tailEnd type="arrow"/>
          </a:ln>
        </p:spPr>
        <p:style>
          <a:lnRef idx="2">
            <a:schemeClr val="accent1"/>
          </a:lnRef>
          <a:fillRef idx="0">
            <a:schemeClr val="accent1"/>
          </a:fillRef>
          <a:effectRef idx="1">
            <a:schemeClr val="accent1"/>
          </a:effectRef>
          <a:fontRef idx="minor">
            <a:schemeClr val="tx1"/>
          </a:fontRef>
        </p:style>
      </p:cxnSp>
      <p:pic>
        <p:nvPicPr>
          <p:cNvPr id="115716" name="Picture 6"/>
          <p:cNvPicPr>
            <a:picLocks noChangeAspect="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395289" y="3429001"/>
            <a:ext cx="3502025" cy="1990725"/>
          </a:xfrm>
          <a:prstGeom prst="rect">
            <a:avLst/>
          </a:prstGeom>
          <a:noFill/>
          <a:ln w="9525">
            <a:solidFill>
              <a:srgbClr val="38793A"/>
            </a:solidFill>
            <a:miter lim="800000"/>
            <a:headEnd/>
            <a:tailEnd/>
          </a:ln>
          <a:extLst>
            <a:ext uri="{909E8E84-426E-40dd-AFC4-6F175D3DCCD1}">
              <a14:hiddenFill xmlns:a14="http://schemas.microsoft.com/office/drawing/2010/main">
                <a:solidFill>
                  <a:srgbClr val="FFFFFF"/>
                </a:solidFill>
              </a14:hiddenFill>
            </a:ext>
          </a:extLst>
        </p:spPr>
      </p:pic>
      <p:sp>
        <p:nvSpPr>
          <p:cNvPr id="115717" name="TextBox 8"/>
          <p:cNvSpPr txBox="1">
            <a:spLocks noChangeArrowheads="1"/>
          </p:cNvSpPr>
          <p:nvPr/>
        </p:nvSpPr>
        <p:spPr bwMode="auto">
          <a:xfrm>
            <a:off x="1511301" y="3040063"/>
            <a:ext cx="674986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b="1" dirty="0">
                <a:latin typeface="Gill Sans"/>
                <a:cs typeface="Gill Sans"/>
              </a:rPr>
              <a:t>Reaction                                        </a:t>
            </a:r>
            <a:r>
              <a:rPr lang="en-US" sz="1800" b="1" dirty="0" smtClean="0">
                <a:latin typeface="Gill Sans"/>
                <a:cs typeface="Gill Sans"/>
              </a:rPr>
              <a:t> </a:t>
            </a:r>
            <a:r>
              <a:rPr lang="en-US" sz="1800" b="1" dirty="0">
                <a:latin typeface="Gill Sans"/>
                <a:cs typeface="Gill Sans"/>
              </a:rPr>
              <a:t>Functional Interactions</a:t>
            </a:r>
          </a:p>
        </p:txBody>
      </p:sp>
      <p:sp>
        <p:nvSpPr>
          <p:cNvPr id="115718" name="Rectangle 3"/>
          <p:cNvSpPr txBox="1">
            <a:spLocks noChangeArrowheads="1"/>
          </p:cNvSpPr>
          <p:nvPr/>
        </p:nvSpPr>
        <p:spPr bwMode="auto">
          <a:xfrm>
            <a:off x="323850" y="1196976"/>
            <a:ext cx="8351839" cy="158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lIns="0" tIns="0" rIns="0" bIns="0"/>
          <a:lstStyle>
            <a:lvl1pPr marL="333375" indent="-333375" defTabSz="449263" eaLnBrk="0" hangingPunct="0">
              <a:defRPr sz="2400">
                <a:solidFill>
                  <a:schemeClr val="tx1"/>
                </a:solidFill>
                <a:latin typeface="Calibri" charset="0"/>
                <a:ea typeface="ＭＳ Ｐゴシック" charset="0"/>
                <a:cs typeface="ＭＳ Ｐゴシック" charset="0"/>
              </a:defRPr>
            </a:lvl1pPr>
            <a:lvl2pPr marL="733425" indent="-276225" defTabSz="449263" eaLnBrk="0" hangingPunct="0">
              <a:defRPr sz="2400">
                <a:solidFill>
                  <a:schemeClr val="tx1"/>
                </a:solidFill>
                <a:latin typeface="Calibri" charset="0"/>
                <a:ea typeface="ＭＳ Ｐゴシック" charset="0"/>
              </a:defRPr>
            </a:lvl2pPr>
            <a:lvl3pPr marL="1143000" indent="-228600" defTabSz="449263" eaLnBrk="0" hangingPunct="0">
              <a:defRPr sz="2400">
                <a:solidFill>
                  <a:schemeClr val="tx1"/>
                </a:solidFill>
                <a:latin typeface="Calibri" charset="0"/>
                <a:ea typeface="ＭＳ Ｐゴシック" charset="0"/>
              </a:defRPr>
            </a:lvl3pPr>
            <a:lvl4pPr marL="1600200" indent="-228600" defTabSz="449263" eaLnBrk="0" hangingPunct="0">
              <a:defRPr sz="2400">
                <a:solidFill>
                  <a:schemeClr val="tx1"/>
                </a:solidFill>
                <a:latin typeface="Calibri" charset="0"/>
                <a:ea typeface="ＭＳ Ｐゴシック" charset="0"/>
              </a:defRPr>
            </a:lvl4pPr>
            <a:lvl5pPr marL="2057400" indent="-228600" defTabSz="449263" eaLnBrk="0" hangingPunct="0">
              <a:defRPr sz="2400">
                <a:solidFill>
                  <a:schemeClr val="tx1"/>
                </a:solidFill>
                <a:latin typeface="Calibri" charset="0"/>
                <a:ea typeface="ＭＳ Ｐゴシック" charset="0"/>
              </a:defRPr>
            </a:lvl5pPr>
            <a:lvl6pPr marL="2514600" indent="-228600" defTabSz="449263" eaLnBrk="0" fontAlgn="base" hangingPunct="0">
              <a:spcBef>
                <a:spcPct val="0"/>
              </a:spcBef>
              <a:spcAft>
                <a:spcPct val="0"/>
              </a:spcAft>
              <a:defRPr sz="2400">
                <a:solidFill>
                  <a:schemeClr val="tx1"/>
                </a:solidFill>
                <a:latin typeface="Calibri" charset="0"/>
                <a:ea typeface="ＭＳ Ｐゴシック" charset="0"/>
              </a:defRPr>
            </a:lvl6pPr>
            <a:lvl7pPr marL="2971800" indent="-228600" defTabSz="449263" eaLnBrk="0" fontAlgn="base" hangingPunct="0">
              <a:spcBef>
                <a:spcPct val="0"/>
              </a:spcBef>
              <a:spcAft>
                <a:spcPct val="0"/>
              </a:spcAft>
              <a:defRPr sz="2400">
                <a:solidFill>
                  <a:schemeClr val="tx1"/>
                </a:solidFill>
                <a:latin typeface="Calibri" charset="0"/>
                <a:ea typeface="ＭＳ Ｐゴシック" charset="0"/>
              </a:defRPr>
            </a:lvl7pPr>
            <a:lvl8pPr marL="3429000" indent="-228600" defTabSz="449263" eaLnBrk="0" fontAlgn="base" hangingPunct="0">
              <a:spcBef>
                <a:spcPct val="0"/>
              </a:spcBef>
              <a:spcAft>
                <a:spcPct val="0"/>
              </a:spcAft>
              <a:defRPr sz="2400">
                <a:solidFill>
                  <a:schemeClr val="tx1"/>
                </a:solidFill>
                <a:latin typeface="Calibri" charset="0"/>
                <a:ea typeface="ＭＳ Ｐゴシック" charset="0"/>
              </a:defRPr>
            </a:lvl8pPr>
            <a:lvl9pPr marL="3886200" indent="-228600" defTabSz="449263"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lnSpc>
                <a:spcPts val="2938"/>
              </a:lnSpc>
              <a:spcBef>
                <a:spcPts val="1200"/>
              </a:spcBef>
              <a:buSzPct val="100000"/>
              <a:buFont typeface="Arial" charset="0"/>
              <a:buChar char="•"/>
            </a:pPr>
            <a:r>
              <a:rPr lang="en-US" dirty="0">
                <a:solidFill>
                  <a:srgbClr val="000000"/>
                </a:solidFill>
                <a:latin typeface="Gill Sans"/>
                <a:cs typeface="Gill Sans"/>
              </a:rPr>
              <a:t>Convert reactions in pathways into pair-wise relationships</a:t>
            </a:r>
          </a:p>
          <a:p>
            <a:pPr lvl="1" eaLnBrk="1" hangingPunct="1">
              <a:lnSpc>
                <a:spcPct val="101000"/>
              </a:lnSpc>
              <a:spcBef>
                <a:spcPts val="1200"/>
              </a:spcBef>
              <a:buSzPct val="100000"/>
              <a:buFont typeface="Times" charset="0"/>
              <a:buChar char="•"/>
            </a:pPr>
            <a:r>
              <a:rPr lang="en-US" sz="2000" b="1" dirty="0">
                <a:solidFill>
                  <a:srgbClr val="000000"/>
                </a:solidFill>
                <a:latin typeface="Gill Sans"/>
                <a:cs typeface="Gill Sans"/>
              </a:rPr>
              <a:t>Functional Interaction</a:t>
            </a:r>
            <a:r>
              <a:rPr lang="en-US" sz="2000" dirty="0">
                <a:solidFill>
                  <a:srgbClr val="000000"/>
                </a:solidFill>
                <a:latin typeface="Gill Sans"/>
                <a:cs typeface="Gill Sans"/>
              </a:rPr>
              <a:t>: an interaction in which two proteins are involved in the same reaction as input, catalyst, activator and/or inhibitor, or as components in a complex</a:t>
            </a:r>
          </a:p>
        </p:txBody>
      </p:sp>
      <p:sp>
        <p:nvSpPr>
          <p:cNvPr id="2" name="Rectangle 1"/>
          <p:cNvSpPr/>
          <p:nvPr/>
        </p:nvSpPr>
        <p:spPr>
          <a:xfrm>
            <a:off x="323528" y="5733257"/>
            <a:ext cx="8496944" cy="584776"/>
          </a:xfrm>
          <a:prstGeom prst="rect">
            <a:avLst/>
          </a:prstGeom>
        </p:spPr>
        <p:txBody>
          <a:bodyPr wrap="square">
            <a:spAutoFit/>
          </a:bodyPr>
          <a:lstStyle/>
          <a:p>
            <a:pPr eaLnBrk="1" fontAlgn="auto" hangingPunct="1">
              <a:spcAft>
                <a:spcPts val="0"/>
              </a:spcAft>
              <a:buClr>
                <a:srgbClr val="38793A"/>
              </a:buClr>
              <a:defRPr/>
            </a:pPr>
            <a:r>
              <a:rPr lang="en-GB" sz="1600" dirty="0">
                <a:latin typeface="Gill Sans"/>
                <a:cs typeface="Gill Sans"/>
              </a:rPr>
              <a:t>Method and practical application:  A human functional protein interaction network and its application to cancer data analysis, </a:t>
            </a:r>
            <a:r>
              <a:rPr lang="en-GB" sz="1600" dirty="0">
                <a:latin typeface="Gill Sans"/>
                <a:cs typeface="Gill Sans"/>
                <a:hlinkClick r:id="rId4"/>
              </a:rPr>
              <a:t>Wu et al. 2010 Genome Biology</a:t>
            </a:r>
            <a:r>
              <a:rPr lang="en-GB" sz="1600" dirty="0">
                <a:latin typeface="Gill Sans"/>
                <a:cs typeface="Gill Sans"/>
              </a:rPr>
              <a:t>.</a:t>
            </a:r>
          </a:p>
        </p:txBody>
      </p:sp>
    </p:spTree>
    <p:extLst>
      <p:ext uri="{BB962C8B-B14F-4D97-AF65-F5344CB8AC3E}">
        <p14:creationId xmlns:p14="http://schemas.microsoft.com/office/powerpoint/2010/main" val="1934078968"/>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8595"/>
            <a:ext cx="9144000" cy="549683"/>
          </a:xfrm>
        </p:spPr>
        <p:txBody>
          <a:bodyPr>
            <a:noAutofit/>
          </a:bodyPr>
          <a:lstStyle/>
          <a:p>
            <a:pPr algn="ctr"/>
            <a:r>
              <a:rPr lang="en-US" sz="3200" dirty="0" smtClean="0">
                <a:latin typeface="+mn-lt"/>
                <a:cs typeface="Gill Sans"/>
              </a:rPr>
              <a:t>Construction of the FI Network</a:t>
            </a:r>
            <a:endParaRPr lang="en-US" sz="3200" dirty="0">
              <a:latin typeface="+mn-lt"/>
              <a:cs typeface="Gill Sans"/>
            </a:endParaRPr>
          </a:p>
        </p:txBody>
      </p:sp>
      <p:grpSp>
        <p:nvGrpSpPr>
          <p:cNvPr id="8" name="Group 7"/>
          <p:cNvGrpSpPr/>
          <p:nvPr/>
        </p:nvGrpSpPr>
        <p:grpSpPr>
          <a:xfrm>
            <a:off x="884904" y="598746"/>
            <a:ext cx="7299469" cy="5233952"/>
            <a:chOff x="618954" y="332424"/>
            <a:chExt cx="7760136" cy="6108041"/>
          </a:xfrm>
        </p:grpSpPr>
        <p:sp>
          <p:nvSpPr>
            <p:cNvPr id="11" name="Rounded Rectangle 10"/>
            <p:cNvSpPr/>
            <p:nvPr/>
          </p:nvSpPr>
          <p:spPr>
            <a:xfrm>
              <a:off x="5738917" y="693565"/>
              <a:ext cx="2201333" cy="233795"/>
            </a:xfrm>
            <a:prstGeom prst="roundRect">
              <a:avLst/>
            </a:prstGeom>
            <a:solidFill>
              <a:schemeClr val="accent3">
                <a:lumMod val="20000"/>
                <a:lumOff val="8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chemeClr val="tx1"/>
                  </a:solidFill>
                  <a:latin typeface="Helvetica"/>
                  <a:cs typeface="Helvetica"/>
                </a:rPr>
                <a:t>Reactome</a:t>
              </a:r>
              <a:endParaRPr lang="en-US" sz="1400" dirty="0">
                <a:solidFill>
                  <a:schemeClr val="tx1"/>
                </a:solidFill>
                <a:latin typeface="Helvetica"/>
                <a:cs typeface="Helvetica"/>
              </a:endParaRPr>
            </a:p>
          </p:txBody>
        </p:sp>
        <p:sp>
          <p:nvSpPr>
            <p:cNvPr id="12" name="Rounded Rectangle 11"/>
            <p:cNvSpPr/>
            <p:nvPr/>
          </p:nvSpPr>
          <p:spPr>
            <a:xfrm>
              <a:off x="5738917" y="937713"/>
              <a:ext cx="2201333" cy="233795"/>
            </a:xfrm>
            <a:prstGeom prst="roundRect">
              <a:avLst/>
            </a:prstGeom>
            <a:solidFill>
              <a:schemeClr val="accent3">
                <a:lumMod val="20000"/>
                <a:lumOff val="8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chemeClr val="tx1"/>
                  </a:solidFill>
                  <a:latin typeface="Helvetica"/>
                  <a:cs typeface="Helvetica"/>
                </a:rPr>
                <a:t>KEGG</a:t>
              </a:r>
              <a:endParaRPr lang="en-US" sz="1400" dirty="0">
                <a:solidFill>
                  <a:schemeClr val="tx1"/>
                </a:solidFill>
                <a:latin typeface="Helvetica"/>
                <a:cs typeface="Helvetica"/>
              </a:endParaRPr>
            </a:p>
          </p:txBody>
        </p:sp>
        <p:sp>
          <p:nvSpPr>
            <p:cNvPr id="13" name="Rounded Rectangle 12"/>
            <p:cNvSpPr/>
            <p:nvPr/>
          </p:nvSpPr>
          <p:spPr>
            <a:xfrm>
              <a:off x="5738917" y="1878142"/>
              <a:ext cx="2201333" cy="233795"/>
            </a:xfrm>
            <a:prstGeom prst="roundRect">
              <a:avLst/>
            </a:prstGeom>
            <a:solidFill>
              <a:schemeClr val="accent3">
                <a:lumMod val="20000"/>
                <a:lumOff val="8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chemeClr val="tx1"/>
                  </a:solidFill>
                  <a:latin typeface="Helvetica"/>
                  <a:cs typeface="Helvetica"/>
                </a:rPr>
                <a:t>Encode TF/Target</a:t>
              </a:r>
              <a:endParaRPr lang="en-US" sz="1400" dirty="0">
                <a:solidFill>
                  <a:schemeClr val="tx1"/>
                </a:solidFill>
                <a:latin typeface="Helvetica"/>
                <a:cs typeface="Helvetica"/>
              </a:endParaRPr>
            </a:p>
          </p:txBody>
        </p:sp>
        <p:sp>
          <p:nvSpPr>
            <p:cNvPr id="14" name="Rounded Rectangle 13"/>
            <p:cNvSpPr/>
            <p:nvPr/>
          </p:nvSpPr>
          <p:spPr>
            <a:xfrm>
              <a:off x="5738917" y="2119003"/>
              <a:ext cx="2201333" cy="233795"/>
            </a:xfrm>
            <a:prstGeom prst="roundRect">
              <a:avLst/>
            </a:prstGeom>
            <a:solidFill>
              <a:schemeClr val="accent3">
                <a:lumMod val="20000"/>
                <a:lumOff val="8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chemeClr val="tx1"/>
                  </a:solidFill>
                  <a:latin typeface="Helvetica"/>
                  <a:cs typeface="Helvetica"/>
                </a:rPr>
                <a:t>TRED TF/Target</a:t>
              </a:r>
              <a:endParaRPr lang="en-US" sz="1400" dirty="0">
                <a:solidFill>
                  <a:schemeClr val="tx1"/>
                </a:solidFill>
                <a:latin typeface="Helvetica"/>
                <a:cs typeface="Helvetica"/>
              </a:endParaRPr>
            </a:p>
          </p:txBody>
        </p:sp>
        <p:sp>
          <p:nvSpPr>
            <p:cNvPr id="15" name="Rounded Rectangle 14"/>
            <p:cNvSpPr/>
            <p:nvPr/>
          </p:nvSpPr>
          <p:spPr>
            <a:xfrm>
              <a:off x="5738917" y="1650745"/>
              <a:ext cx="2201333" cy="233795"/>
            </a:xfrm>
            <a:prstGeom prst="roundRect">
              <a:avLst/>
            </a:prstGeom>
            <a:solidFill>
              <a:schemeClr val="accent3">
                <a:lumMod val="20000"/>
                <a:lumOff val="8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chemeClr val="tx1"/>
                  </a:solidFill>
                  <a:latin typeface="Helvetica"/>
                  <a:cs typeface="Helvetica"/>
                </a:rPr>
                <a:t>NCI-BioCarta</a:t>
              </a:r>
              <a:endParaRPr lang="en-US" sz="1400" dirty="0">
                <a:solidFill>
                  <a:schemeClr val="tx1"/>
                </a:solidFill>
                <a:latin typeface="Helvetica"/>
                <a:cs typeface="Helvetica"/>
              </a:endParaRPr>
            </a:p>
          </p:txBody>
        </p:sp>
        <p:sp>
          <p:nvSpPr>
            <p:cNvPr id="16" name="Rounded Rectangle 15"/>
            <p:cNvSpPr/>
            <p:nvPr/>
          </p:nvSpPr>
          <p:spPr>
            <a:xfrm>
              <a:off x="5738917" y="1416950"/>
              <a:ext cx="2201333" cy="233795"/>
            </a:xfrm>
            <a:prstGeom prst="roundRect">
              <a:avLst/>
            </a:prstGeom>
            <a:solidFill>
              <a:schemeClr val="accent3">
                <a:lumMod val="20000"/>
                <a:lumOff val="8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chemeClr val="tx1"/>
                  </a:solidFill>
                  <a:latin typeface="Helvetica"/>
                  <a:cs typeface="Helvetica"/>
                </a:rPr>
                <a:t>NCI-Nature</a:t>
              </a:r>
              <a:endParaRPr lang="en-US" sz="1400" dirty="0">
                <a:solidFill>
                  <a:schemeClr val="tx1"/>
                </a:solidFill>
                <a:latin typeface="Helvetica"/>
                <a:cs typeface="Helvetica"/>
              </a:endParaRPr>
            </a:p>
          </p:txBody>
        </p:sp>
        <p:sp>
          <p:nvSpPr>
            <p:cNvPr id="17" name="Rectangle 16"/>
            <p:cNvSpPr/>
            <p:nvPr/>
          </p:nvSpPr>
          <p:spPr>
            <a:xfrm>
              <a:off x="5590073" y="538828"/>
              <a:ext cx="2491959" cy="1924377"/>
            </a:xfrm>
            <a:prstGeom prst="rect">
              <a:avLst/>
            </a:prstGeom>
            <a:solidFill>
              <a:schemeClr val="accent6">
                <a:lumMod val="20000"/>
                <a:lumOff val="80000"/>
                <a:alpha val="1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latin typeface="Helvetica"/>
                <a:cs typeface="Helvetica"/>
              </a:endParaRPr>
            </a:p>
          </p:txBody>
        </p:sp>
        <p:sp>
          <p:nvSpPr>
            <p:cNvPr id="18" name="Rectangle 17"/>
            <p:cNvSpPr/>
            <p:nvPr/>
          </p:nvSpPr>
          <p:spPr>
            <a:xfrm>
              <a:off x="5474608" y="2440896"/>
              <a:ext cx="2827128" cy="359177"/>
            </a:xfrm>
            <a:prstGeom prst="rect">
              <a:avLst/>
            </a:prstGeom>
            <a:effectLst/>
          </p:spPr>
          <p:txBody>
            <a:bodyPr wrap="square">
              <a:spAutoFit/>
            </a:bodyPr>
            <a:lstStyle/>
            <a:p>
              <a:pPr algn="ctr"/>
              <a:r>
                <a:rPr lang="en-US" sz="1400" dirty="0" smtClean="0">
                  <a:latin typeface="Helvetica"/>
                  <a:cs typeface="Helvetica"/>
                </a:rPr>
                <a:t>Data sources for annotated FIs</a:t>
              </a:r>
              <a:endParaRPr lang="en-US" sz="1400" dirty="0">
                <a:latin typeface="Helvetica"/>
                <a:cs typeface="Helvetica"/>
              </a:endParaRPr>
            </a:p>
          </p:txBody>
        </p:sp>
        <p:sp>
          <p:nvSpPr>
            <p:cNvPr id="19" name="Rounded Rectangle 18"/>
            <p:cNvSpPr/>
            <p:nvPr/>
          </p:nvSpPr>
          <p:spPr>
            <a:xfrm>
              <a:off x="3341606" y="3744944"/>
              <a:ext cx="2596190" cy="322405"/>
            </a:xfrm>
            <a:prstGeom prst="roundRect">
              <a:avLst/>
            </a:prstGeom>
            <a:solidFill>
              <a:schemeClr val="bg1">
                <a:lumMod val="9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chemeClr val="tx1"/>
                  </a:solidFill>
                  <a:latin typeface="Helvetica"/>
                  <a:cs typeface="Helvetica"/>
                </a:rPr>
                <a:t>Naïve Bayes Classifier</a:t>
              </a:r>
              <a:endParaRPr lang="en-US" sz="1400" dirty="0">
                <a:solidFill>
                  <a:schemeClr val="tx1"/>
                </a:solidFill>
                <a:latin typeface="Helvetica"/>
                <a:cs typeface="Helvetica"/>
              </a:endParaRPr>
            </a:p>
          </p:txBody>
        </p:sp>
        <p:sp>
          <p:nvSpPr>
            <p:cNvPr id="20" name="TextBox 19"/>
            <p:cNvSpPr txBox="1"/>
            <p:nvPr/>
          </p:nvSpPr>
          <p:spPr>
            <a:xfrm>
              <a:off x="4339284" y="3160969"/>
              <a:ext cx="1096120" cy="359177"/>
            </a:xfrm>
            <a:prstGeom prst="rect">
              <a:avLst/>
            </a:prstGeom>
            <a:noFill/>
            <a:effectLst/>
          </p:spPr>
          <p:txBody>
            <a:bodyPr wrap="none" rtlCol="0">
              <a:spAutoFit/>
            </a:bodyPr>
            <a:lstStyle/>
            <a:p>
              <a:r>
                <a:rPr lang="en-US" sz="1400" dirty="0">
                  <a:latin typeface="Helvetica"/>
                  <a:cs typeface="Helvetica"/>
                </a:rPr>
                <a:t>T</a:t>
              </a:r>
              <a:r>
                <a:rPr lang="en-US" sz="1400" dirty="0" smtClean="0">
                  <a:latin typeface="Helvetica"/>
                  <a:cs typeface="Helvetica"/>
                </a:rPr>
                <a:t>rained by</a:t>
              </a:r>
              <a:endParaRPr lang="en-US" sz="1400" dirty="0">
                <a:latin typeface="Helvetica"/>
                <a:cs typeface="Helvetica"/>
              </a:endParaRPr>
            </a:p>
          </p:txBody>
        </p:sp>
        <p:sp>
          <p:nvSpPr>
            <p:cNvPr id="21" name="TextBox 20"/>
            <p:cNvSpPr txBox="1"/>
            <p:nvPr/>
          </p:nvSpPr>
          <p:spPr>
            <a:xfrm>
              <a:off x="5441051" y="3160969"/>
              <a:ext cx="1232761" cy="359177"/>
            </a:xfrm>
            <a:prstGeom prst="rect">
              <a:avLst/>
            </a:prstGeom>
            <a:noFill/>
            <a:effectLst/>
          </p:spPr>
          <p:txBody>
            <a:bodyPr wrap="none" rtlCol="0">
              <a:spAutoFit/>
            </a:bodyPr>
            <a:lstStyle/>
            <a:p>
              <a:r>
                <a:rPr lang="en-US" sz="1400" dirty="0">
                  <a:latin typeface="Helvetica"/>
                  <a:cs typeface="Helvetica"/>
                </a:rPr>
                <a:t>V</a:t>
              </a:r>
              <a:r>
                <a:rPr lang="en-US" sz="1400" dirty="0" smtClean="0">
                  <a:latin typeface="Helvetica"/>
                  <a:cs typeface="Helvetica"/>
                </a:rPr>
                <a:t>alidated by</a:t>
              </a:r>
              <a:endParaRPr lang="en-US" sz="1400" dirty="0">
                <a:latin typeface="Helvetica"/>
                <a:cs typeface="Helvetica"/>
              </a:endParaRPr>
            </a:p>
          </p:txBody>
        </p:sp>
        <p:sp>
          <p:nvSpPr>
            <p:cNvPr id="22" name="Rounded Rectangle 21"/>
            <p:cNvSpPr/>
            <p:nvPr/>
          </p:nvSpPr>
          <p:spPr>
            <a:xfrm>
              <a:off x="2124247" y="4981123"/>
              <a:ext cx="2333989" cy="322405"/>
            </a:xfrm>
            <a:prstGeom prst="roundRect">
              <a:avLst/>
            </a:prstGeom>
            <a:solidFill>
              <a:schemeClr val="accent6">
                <a:lumMod val="20000"/>
                <a:lumOff val="80000"/>
                <a:alpha val="1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chemeClr val="tx1"/>
                  </a:solidFill>
                  <a:latin typeface="Helvetica"/>
                  <a:cs typeface="Helvetica"/>
                </a:rPr>
                <a:t>Predicted FIs</a:t>
              </a:r>
              <a:endParaRPr lang="en-US" sz="1400" dirty="0">
                <a:solidFill>
                  <a:schemeClr val="tx1"/>
                </a:solidFill>
                <a:latin typeface="Helvetica"/>
                <a:cs typeface="Helvetica"/>
              </a:endParaRPr>
            </a:p>
          </p:txBody>
        </p:sp>
        <p:sp>
          <p:nvSpPr>
            <p:cNvPr id="23" name="Rounded Rectangle 22"/>
            <p:cNvSpPr/>
            <p:nvPr/>
          </p:nvSpPr>
          <p:spPr>
            <a:xfrm>
              <a:off x="4728549" y="4981123"/>
              <a:ext cx="2299967" cy="322405"/>
            </a:xfrm>
            <a:prstGeom prst="roundRect">
              <a:avLst/>
            </a:prstGeom>
            <a:solidFill>
              <a:schemeClr val="accent6">
                <a:lumMod val="20000"/>
                <a:lumOff val="80000"/>
                <a:alpha val="1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chemeClr val="tx1"/>
                  </a:solidFill>
                  <a:latin typeface="Helvetica"/>
                  <a:cs typeface="Helvetica"/>
                </a:rPr>
                <a:t>Annotated FIs</a:t>
              </a:r>
              <a:endParaRPr lang="en-US" sz="1400" dirty="0">
                <a:solidFill>
                  <a:schemeClr val="tx1"/>
                </a:solidFill>
                <a:latin typeface="Helvetica"/>
                <a:cs typeface="Helvetica"/>
              </a:endParaRPr>
            </a:p>
          </p:txBody>
        </p:sp>
        <p:cxnSp>
          <p:nvCxnSpPr>
            <p:cNvPr id="24" name="Elbow Connector 23"/>
            <p:cNvCxnSpPr>
              <a:stCxn id="22" idx="2"/>
              <a:endCxn id="23" idx="2"/>
            </p:cNvCxnSpPr>
            <p:nvPr/>
          </p:nvCxnSpPr>
          <p:spPr>
            <a:xfrm rot="16200000" flipH="1">
              <a:off x="4585350" y="4009882"/>
              <a:ext cx="1191" cy="2587291"/>
            </a:xfrm>
            <a:prstGeom prst="bentConnector3">
              <a:avLst>
                <a:gd name="adj1" fmla="val 14395466"/>
              </a:avLst>
            </a:prstGeom>
            <a:effectLst/>
          </p:spPr>
          <p:style>
            <a:lnRef idx="2">
              <a:schemeClr val="accent1"/>
            </a:lnRef>
            <a:fillRef idx="0">
              <a:schemeClr val="accent1"/>
            </a:fillRef>
            <a:effectRef idx="1">
              <a:schemeClr val="accent1"/>
            </a:effectRef>
            <a:fontRef idx="minor">
              <a:schemeClr val="tx1"/>
            </a:fontRef>
          </p:style>
        </p:cxnSp>
        <p:sp>
          <p:nvSpPr>
            <p:cNvPr id="25" name="Rounded Rectangle 24"/>
            <p:cNvSpPr/>
            <p:nvPr/>
          </p:nvSpPr>
          <p:spPr>
            <a:xfrm>
              <a:off x="3692328" y="6118060"/>
              <a:ext cx="2044056" cy="322405"/>
            </a:xfrm>
            <a:prstGeom prst="roundRect">
              <a:avLst/>
            </a:prstGeom>
            <a:solidFill>
              <a:schemeClr val="accent6">
                <a:lumMod val="20000"/>
                <a:lumOff val="80000"/>
                <a:alpha val="1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chemeClr val="tx1"/>
                  </a:solidFill>
                  <a:latin typeface="Helvetica"/>
                  <a:cs typeface="Helvetica"/>
                </a:rPr>
                <a:t>FI Network</a:t>
              </a:r>
              <a:endParaRPr lang="en-US" sz="1400" dirty="0">
                <a:solidFill>
                  <a:schemeClr val="tx1"/>
                </a:solidFill>
                <a:latin typeface="Helvetica"/>
                <a:cs typeface="Helvetica"/>
              </a:endParaRPr>
            </a:p>
          </p:txBody>
        </p:sp>
        <p:cxnSp>
          <p:nvCxnSpPr>
            <p:cNvPr id="26" name="Straight Arrow Connector 25"/>
            <p:cNvCxnSpPr/>
            <p:nvPr/>
          </p:nvCxnSpPr>
          <p:spPr>
            <a:xfrm flipH="1">
              <a:off x="4713232" y="5476827"/>
              <a:ext cx="2117" cy="622585"/>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grpSp>
          <p:nvGrpSpPr>
            <p:cNvPr id="27" name="Group 26"/>
            <p:cNvGrpSpPr/>
            <p:nvPr/>
          </p:nvGrpSpPr>
          <p:grpSpPr>
            <a:xfrm>
              <a:off x="618954" y="332424"/>
              <a:ext cx="2722653" cy="2702336"/>
              <a:chOff x="2313212" y="166077"/>
              <a:chExt cx="2722653" cy="2702336"/>
            </a:xfrm>
          </p:grpSpPr>
          <p:sp>
            <p:nvSpPr>
              <p:cNvPr id="38" name="Rounded Rectangle 37"/>
              <p:cNvSpPr/>
              <p:nvPr/>
            </p:nvSpPr>
            <p:spPr>
              <a:xfrm>
                <a:off x="2511652" y="277052"/>
                <a:ext cx="2391623" cy="226787"/>
              </a:xfrm>
              <a:prstGeom prst="roundRect">
                <a:avLst/>
              </a:prstGeom>
              <a:solidFill>
                <a:schemeClr val="bg2">
                  <a:lumMod val="9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chemeClr val="tx1"/>
                    </a:solidFill>
                    <a:latin typeface="Helvetica"/>
                    <a:cs typeface="Helvetica"/>
                  </a:rPr>
                  <a:t>Human PPI</a:t>
                </a:r>
                <a:endParaRPr lang="en-US" sz="1400" dirty="0">
                  <a:solidFill>
                    <a:schemeClr val="tx1"/>
                  </a:solidFill>
                  <a:latin typeface="Helvetica"/>
                  <a:cs typeface="Helvetica"/>
                </a:endParaRPr>
              </a:p>
            </p:txBody>
          </p:sp>
          <p:sp>
            <p:nvSpPr>
              <p:cNvPr id="39" name="Rounded Rectangle 38"/>
              <p:cNvSpPr/>
              <p:nvPr/>
            </p:nvSpPr>
            <p:spPr>
              <a:xfrm>
                <a:off x="2511652" y="747064"/>
                <a:ext cx="2391623" cy="233795"/>
              </a:xfrm>
              <a:prstGeom prst="roundRect">
                <a:avLst/>
              </a:prstGeom>
              <a:solidFill>
                <a:schemeClr val="bg2">
                  <a:lumMod val="9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chemeClr val="tx1"/>
                    </a:solidFill>
                    <a:latin typeface="Helvetica"/>
                    <a:cs typeface="Helvetica"/>
                  </a:rPr>
                  <a:t>Fly PPI</a:t>
                </a:r>
                <a:endParaRPr lang="en-US" sz="1400" dirty="0">
                  <a:solidFill>
                    <a:schemeClr val="tx1"/>
                  </a:solidFill>
                  <a:latin typeface="Helvetica"/>
                  <a:cs typeface="Helvetica"/>
                </a:endParaRPr>
              </a:p>
            </p:txBody>
          </p:sp>
          <p:sp>
            <p:nvSpPr>
              <p:cNvPr id="40" name="Rounded Rectangle 39"/>
              <p:cNvSpPr/>
              <p:nvPr/>
            </p:nvSpPr>
            <p:spPr>
              <a:xfrm>
                <a:off x="2510436" y="1948069"/>
                <a:ext cx="2394055" cy="233795"/>
              </a:xfrm>
              <a:prstGeom prst="roundRect">
                <a:avLst/>
              </a:prstGeom>
              <a:solidFill>
                <a:schemeClr val="bg2">
                  <a:lumMod val="9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chemeClr val="tx1"/>
                    </a:solidFill>
                    <a:latin typeface="Helvetica"/>
                    <a:cs typeface="Helvetica"/>
                  </a:rPr>
                  <a:t>Domain Interaction</a:t>
                </a:r>
                <a:endParaRPr lang="en-US" sz="1400" dirty="0">
                  <a:solidFill>
                    <a:schemeClr val="tx1"/>
                  </a:solidFill>
                  <a:latin typeface="Helvetica"/>
                  <a:cs typeface="Helvetica"/>
                </a:endParaRPr>
              </a:p>
            </p:txBody>
          </p:sp>
          <p:sp>
            <p:nvSpPr>
              <p:cNvPr id="41" name="Rounded Rectangle 40"/>
              <p:cNvSpPr/>
              <p:nvPr/>
            </p:nvSpPr>
            <p:spPr>
              <a:xfrm>
                <a:off x="2510436" y="1688416"/>
                <a:ext cx="2394055" cy="259653"/>
              </a:xfrm>
              <a:prstGeom prst="roundRect">
                <a:avLst/>
              </a:prstGeom>
              <a:solidFill>
                <a:schemeClr val="bg2">
                  <a:lumMod val="9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chemeClr val="tx1"/>
                    </a:solidFill>
                    <a:latin typeface="Helvetica"/>
                    <a:cs typeface="Helvetica"/>
                  </a:rPr>
                  <a:t>Prieto’s Gene Expression</a:t>
                </a:r>
                <a:endParaRPr lang="en-US" sz="1400" dirty="0">
                  <a:solidFill>
                    <a:schemeClr val="tx1"/>
                  </a:solidFill>
                  <a:latin typeface="Helvetica"/>
                  <a:cs typeface="Helvetica"/>
                </a:endParaRPr>
              </a:p>
            </p:txBody>
          </p:sp>
          <p:sp>
            <p:nvSpPr>
              <p:cNvPr id="42" name="Rounded Rectangle 41"/>
              <p:cNvSpPr/>
              <p:nvPr/>
            </p:nvSpPr>
            <p:spPr>
              <a:xfrm>
                <a:off x="2510436" y="1440156"/>
                <a:ext cx="2394055" cy="233795"/>
              </a:xfrm>
              <a:prstGeom prst="roundRect">
                <a:avLst/>
              </a:prstGeom>
              <a:solidFill>
                <a:schemeClr val="bg2">
                  <a:lumMod val="9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chemeClr val="tx1"/>
                    </a:solidFill>
                    <a:latin typeface="Helvetica"/>
                    <a:cs typeface="Helvetica"/>
                  </a:rPr>
                  <a:t>Lee’s Gene Expression</a:t>
                </a:r>
                <a:endParaRPr lang="en-US" sz="1400" dirty="0">
                  <a:solidFill>
                    <a:schemeClr val="tx1"/>
                  </a:solidFill>
                  <a:latin typeface="Helvetica"/>
                  <a:cs typeface="Helvetica"/>
                </a:endParaRPr>
              </a:p>
            </p:txBody>
          </p:sp>
          <p:sp>
            <p:nvSpPr>
              <p:cNvPr id="43" name="Rounded Rectangle 42"/>
              <p:cNvSpPr/>
              <p:nvPr/>
            </p:nvSpPr>
            <p:spPr>
              <a:xfrm>
                <a:off x="2506507" y="2181864"/>
                <a:ext cx="2401913" cy="233795"/>
              </a:xfrm>
              <a:prstGeom prst="roundRect">
                <a:avLst/>
              </a:prstGeom>
              <a:solidFill>
                <a:schemeClr val="bg2">
                  <a:lumMod val="9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chemeClr val="tx1"/>
                    </a:solidFill>
                    <a:latin typeface="Helvetica"/>
                    <a:cs typeface="Helvetica"/>
                  </a:rPr>
                  <a:t>GO BP Sharing</a:t>
                </a:r>
                <a:endParaRPr lang="en-US" sz="1400" dirty="0">
                  <a:solidFill>
                    <a:schemeClr val="tx1"/>
                  </a:solidFill>
                  <a:latin typeface="Helvetica"/>
                  <a:cs typeface="Helvetica"/>
                </a:endParaRPr>
              </a:p>
            </p:txBody>
          </p:sp>
          <p:sp>
            <p:nvSpPr>
              <p:cNvPr id="44" name="Rounded Rectangle 43"/>
              <p:cNvSpPr/>
              <p:nvPr/>
            </p:nvSpPr>
            <p:spPr>
              <a:xfrm>
                <a:off x="2511652" y="1206361"/>
                <a:ext cx="2391623" cy="233795"/>
              </a:xfrm>
              <a:prstGeom prst="roundRect">
                <a:avLst/>
              </a:prstGeom>
              <a:solidFill>
                <a:schemeClr val="bg2">
                  <a:lumMod val="9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chemeClr val="tx1"/>
                    </a:solidFill>
                    <a:latin typeface="Helvetica"/>
                    <a:cs typeface="Helvetica"/>
                  </a:rPr>
                  <a:t>Yeast PPI</a:t>
                </a:r>
                <a:endParaRPr lang="en-US" sz="1400" dirty="0">
                  <a:solidFill>
                    <a:schemeClr val="tx1"/>
                  </a:solidFill>
                  <a:latin typeface="Helvetica"/>
                  <a:cs typeface="Helvetica"/>
                </a:endParaRPr>
              </a:p>
            </p:txBody>
          </p:sp>
          <p:sp>
            <p:nvSpPr>
              <p:cNvPr id="45" name="Rounded Rectangle 44"/>
              <p:cNvSpPr/>
              <p:nvPr/>
            </p:nvSpPr>
            <p:spPr>
              <a:xfrm>
                <a:off x="2506506" y="972566"/>
                <a:ext cx="2401914" cy="233795"/>
              </a:xfrm>
              <a:prstGeom prst="roundRect">
                <a:avLst/>
              </a:prstGeom>
              <a:solidFill>
                <a:schemeClr val="bg2">
                  <a:lumMod val="9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chemeClr val="tx1"/>
                    </a:solidFill>
                    <a:latin typeface="Helvetica"/>
                    <a:cs typeface="Helvetica"/>
                  </a:rPr>
                  <a:t>Worm PPI</a:t>
                </a:r>
                <a:endParaRPr lang="en-US" sz="1400" dirty="0">
                  <a:solidFill>
                    <a:schemeClr val="tx1"/>
                  </a:solidFill>
                  <a:latin typeface="Helvetica"/>
                  <a:cs typeface="Helvetica"/>
                </a:endParaRPr>
              </a:p>
            </p:txBody>
          </p:sp>
          <p:sp>
            <p:nvSpPr>
              <p:cNvPr id="46" name="Rectangle 45"/>
              <p:cNvSpPr/>
              <p:nvPr/>
            </p:nvSpPr>
            <p:spPr>
              <a:xfrm>
                <a:off x="2376501" y="166077"/>
                <a:ext cx="2659363" cy="2377241"/>
              </a:xfrm>
              <a:prstGeom prst="rect">
                <a:avLst/>
              </a:prstGeom>
              <a:solidFill>
                <a:schemeClr val="accent3">
                  <a:lumMod val="20000"/>
                  <a:lumOff val="80000"/>
                  <a:alpha val="1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latin typeface="Helvetica"/>
                  <a:cs typeface="Helvetica"/>
                </a:endParaRPr>
              </a:p>
            </p:txBody>
          </p:sp>
          <p:sp>
            <p:nvSpPr>
              <p:cNvPr id="47" name="TextBox 46"/>
              <p:cNvSpPr txBox="1"/>
              <p:nvPr/>
            </p:nvSpPr>
            <p:spPr>
              <a:xfrm>
                <a:off x="2313212" y="2509236"/>
                <a:ext cx="2722653" cy="359177"/>
              </a:xfrm>
              <a:prstGeom prst="rect">
                <a:avLst/>
              </a:prstGeom>
              <a:noFill/>
              <a:effectLst/>
            </p:spPr>
            <p:txBody>
              <a:bodyPr wrap="square" rtlCol="0">
                <a:spAutoFit/>
              </a:bodyPr>
              <a:lstStyle/>
              <a:p>
                <a:pPr algn="ctr"/>
                <a:r>
                  <a:rPr lang="en-US" sz="1400" dirty="0" smtClean="0">
                    <a:latin typeface="Helvetica"/>
                    <a:cs typeface="Helvetica"/>
                  </a:rPr>
                  <a:t>Data sources for predicted FIs</a:t>
                </a:r>
                <a:endParaRPr lang="en-US" sz="1400" dirty="0">
                  <a:latin typeface="Helvetica"/>
                  <a:cs typeface="Helvetica"/>
                </a:endParaRPr>
              </a:p>
            </p:txBody>
          </p:sp>
          <p:sp>
            <p:nvSpPr>
              <p:cNvPr id="48" name="Rounded Rectangle 47"/>
              <p:cNvSpPr/>
              <p:nvPr/>
            </p:nvSpPr>
            <p:spPr>
              <a:xfrm>
                <a:off x="2510436" y="508271"/>
                <a:ext cx="2394055" cy="233795"/>
              </a:xfrm>
              <a:prstGeom prst="roundRect">
                <a:avLst/>
              </a:prstGeom>
              <a:solidFill>
                <a:schemeClr val="bg2">
                  <a:lumMod val="9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chemeClr val="tx1"/>
                    </a:solidFill>
                    <a:latin typeface="Helvetica"/>
                    <a:cs typeface="Helvetica"/>
                  </a:rPr>
                  <a:t>Mouse PPI</a:t>
                </a:r>
                <a:endParaRPr lang="en-US" sz="1400" dirty="0">
                  <a:solidFill>
                    <a:schemeClr val="tx1"/>
                  </a:solidFill>
                  <a:latin typeface="Helvetica"/>
                  <a:cs typeface="Helvetica"/>
                </a:endParaRPr>
              </a:p>
            </p:txBody>
          </p:sp>
        </p:grpSp>
        <p:sp>
          <p:nvSpPr>
            <p:cNvPr id="28" name="Rounded Rectangle 27"/>
            <p:cNvSpPr/>
            <p:nvPr/>
          </p:nvSpPr>
          <p:spPr>
            <a:xfrm>
              <a:off x="5738917" y="1172272"/>
              <a:ext cx="2201333" cy="233795"/>
            </a:xfrm>
            <a:prstGeom prst="roundRect">
              <a:avLst/>
            </a:prstGeom>
            <a:solidFill>
              <a:schemeClr val="accent3">
                <a:lumMod val="20000"/>
                <a:lumOff val="8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chemeClr val="tx1"/>
                  </a:solidFill>
                  <a:latin typeface="Helvetica"/>
                  <a:cs typeface="Helvetica"/>
                </a:rPr>
                <a:t>Panther Pathways</a:t>
              </a:r>
              <a:endParaRPr lang="en-US" sz="1400" dirty="0">
                <a:solidFill>
                  <a:schemeClr val="tx1"/>
                </a:solidFill>
                <a:latin typeface="Helvetica"/>
                <a:cs typeface="Helvetica"/>
              </a:endParaRPr>
            </a:p>
          </p:txBody>
        </p:sp>
        <p:cxnSp>
          <p:nvCxnSpPr>
            <p:cNvPr id="29" name="Elbow Connector 28"/>
            <p:cNvCxnSpPr>
              <a:stCxn id="46" idx="3"/>
            </p:cNvCxnSpPr>
            <p:nvPr/>
          </p:nvCxnSpPr>
          <p:spPr>
            <a:xfrm>
              <a:off x="3341606" y="1521045"/>
              <a:ext cx="526223" cy="2223899"/>
            </a:xfrm>
            <a:prstGeom prst="bentConnector2">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0" name="Elbow Connector 29"/>
            <p:cNvCxnSpPr/>
            <p:nvPr/>
          </p:nvCxnSpPr>
          <p:spPr>
            <a:xfrm rot="5400000">
              <a:off x="3588723" y="1597284"/>
              <a:ext cx="2936706" cy="1358618"/>
            </a:xfrm>
            <a:prstGeom prst="bentConnector3">
              <a:avLst>
                <a:gd name="adj1" fmla="val -129"/>
              </a:avLst>
            </a:prstGeom>
            <a:ln>
              <a:tailEnd type="arrow"/>
            </a:ln>
          </p:spPr>
          <p:style>
            <a:lnRef idx="2">
              <a:schemeClr val="accent1"/>
            </a:lnRef>
            <a:fillRef idx="0">
              <a:schemeClr val="accent1"/>
            </a:fillRef>
            <a:effectRef idx="1">
              <a:schemeClr val="accent1"/>
            </a:effectRef>
            <a:fontRef idx="minor">
              <a:schemeClr val="tx1"/>
            </a:fontRef>
          </p:style>
        </p:cxnSp>
        <p:sp>
          <p:nvSpPr>
            <p:cNvPr id="31" name="Left Brace 30"/>
            <p:cNvSpPr/>
            <p:nvPr/>
          </p:nvSpPr>
          <p:spPr>
            <a:xfrm>
              <a:off x="5474606" y="1039166"/>
              <a:ext cx="261778" cy="731263"/>
            </a:xfrm>
            <a:prstGeom prst="leftBrace">
              <a:avLst>
                <a:gd name="adj1" fmla="val 8333"/>
                <a:gd name="adj2" fmla="val 48683"/>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400" dirty="0"/>
            </a:p>
          </p:txBody>
        </p:sp>
        <p:cxnSp>
          <p:nvCxnSpPr>
            <p:cNvPr id="32" name="Elbow Connector 31"/>
            <p:cNvCxnSpPr>
              <a:stCxn id="31" idx="1"/>
            </p:cNvCxnSpPr>
            <p:nvPr/>
          </p:nvCxnSpPr>
          <p:spPr>
            <a:xfrm rot="10800000" flipV="1">
              <a:off x="5474606" y="1395167"/>
              <a:ext cx="1" cy="2349778"/>
            </a:xfrm>
            <a:prstGeom prst="bentConnector2">
              <a:avLst/>
            </a:prstGeom>
            <a:ln>
              <a:tailEnd type="arrow"/>
            </a:ln>
          </p:spPr>
          <p:style>
            <a:lnRef idx="2">
              <a:schemeClr val="accent1"/>
            </a:lnRef>
            <a:fillRef idx="0">
              <a:schemeClr val="accent1"/>
            </a:fillRef>
            <a:effectRef idx="1">
              <a:schemeClr val="accent1"/>
            </a:effectRef>
            <a:fontRef idx="minor">
              <a:schemeClr val="tx1"/>
            </a:fontRef>
          </p:style>
        </p:cxnSp>
        <p:sp>
          <p:nvSpPr>
            <p:cNvPr id="33" name="TextBox 32"/>
            <p:cNvSpPr txBox="1"/>
            <p:nvPr/>
          </p:nvSpPr>
          <p:spPr>
            <a:xfrm>
              <a:off x="2716391" y="3160969"/>
              <a:ext cx="1218821" cy="359177"/>
            </a:xfrm>
            <a:prstGeom prst="rect">
              <a:avLst/>
            </a:prstGeom>
            <a:noFill/>
            <a:effectLst/>
          </p:spPr>
          <p:txBody>
            <a:bodyPr wrap="none" rtlCol="0">
              <a:spAutoFit/>
            </a:bodyPr>
            <a:lstStyle/>
            <a:p>
              <a:r>
                <a:rPr lang="en-US" sz="1400" dirty="0" smtClean="0">
                  <a:latin typeface="Helvetica"/>
                  <a:cs typeface="Helvetica"/>
                </a:rPr>
                <a:t>Featured by</a:t>
              </a:r>
              <a:endParaRPr lang="en-US" sz="1400" dirty="0">
                <a:latin typeface="Helvetica"/>
                <a:cs typeface="Helvetica"/>
              </a:endParaRPr>
            </a:p>
          </p:txBody>
        </p:sp>
        <p:cxnSp>
          <p:nvCxnSpPr>
            <p:cNvPr id="34" name="Elbow Connector 33"/>
            <p:cNvCxnSpPr>
              <a:stCxn id="19" idx="2"/>
              <a:endCxn id="22" idx="0"/>
            </p:cNvCxnSpPr>
            <p:nvPr/>
          </p:nvCxnSpPr>
          <p:spPr>
            <a:xfrm rot="5400000">
              <a:off x="3508585" y="3850007"/>
              <a:ext cx="913774" cy="1348459"/>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5" name="Elbow Connector 34"/>
            <p:cNvCxnSpPr>
              <a:stCxn id="17" idx="3"/>
              <a:endCxn id="23" idx="3"/>
            </p:cNvCxnSpPr>
            <p:nvPr/>
          </p:nvCxnSpPr>
          <p:spPr>
            <a:xfrm flipH="1">
              <a:off x="7028516" y="1501017"/>
              <a:ext cx="1053516" cy="3641309"/>
            </a:xfrm>
            <a:prstGeom prst="bentConnector3">
              <a:avLst>
                <a:gd name="adj1" fmla="val -21699"/>
              </a:avLst>
            </a:prstGeom>
            <a:ln>
              <a:tailEnd type="arrow"/>
            </a:ln>
          </p:spPr>
          <p:style>
            <a:lnRef idx="2">
              <a:schemeClr val="accent1"/>
            </a:lnRef>
            <a:fillRef idx="0">
              <a:schemeClr val="accent1"/>
            </a:fillRef>
            <a:effectRef idx="1">
              <a:schemeClr val="accent1"/>
            </a:effectRef>
            <a:fontRef idx="minor">
              <a:schemeClr val="tx1"/>
            </a:fontRef>
          </p:style>
        </p:cxnSp>
        <p:sp>
          <p:nvSpPr>
            <p:cNvPr id="36" name="TextBox 35"/>
            <p:cNvSpPr txBox="1"/>
            <p:nvPr/>
          </p:nvSpPr>
          <p:spPr>
            <a:xfrm>
              <a:off x="6941762" y="4146608"/>
              <a:ext cx="1437328" cy="359177"/>
            </a:xfrm>
            <a:prstGeom prst="rect">
              <a:avLst/>
            </a:prstGeom>
            <a:noFill/>
            <a:effectLst/>
          </p:spPr>
          <p:txBody>
            <a:bodyPr wrap="none" rtlCol="0">
              <a:spAutoFit/>
            </a:bodyPr>
            <a:lstStyle/>
            <a:p>
              <a:r>
                <a:rPr lang="en-US" sz="1400" dirty="0" smtClean="0">
                  <a:latin typeface="Helvetica"/>
                  <a:cs typeface="Helvetica"/>
                </a:rPr>
                <a:t>Extracted from</a:t>
              </a:r>
              <a:endParaRPr lang="en-US" sz="1400" dirty="0">
                <a:latin typeface="Helvetica"/>
                <a:cs typeface="Helvetica"/>
              </a:endParaRPr>
            </a:p>
          </p:txBody>
        </p:sp>
        <p:sp>
          <p:nvSpPr>
            <p:cNvPr id="37" name="TextBox 36"/>
            <p:cNvSpPr txBox="1"/>
            <p:nvPr/>
          </p:nvSpPr>
          <p:spPr>
            <a:xfrm>
              <a:off x="3444233" y="4117921"/>
              <a:ext cx="1259721" cy="359177"/>
            </a:xfrm>
            <a:prstGeom prst="rect">
              <a:avLst/>
            </a:prstGeom>
            <a:noFill/>
            <a:effectLst/>
          </p:spPr>
          <p:txBody>
            <a:bodyPr wrap="none" rtlCol="0">
              <a:spAutoFit/>
            </a:bodyPr>
            <a:lstStyle/>
            <a:p>
              <a:r>
                <a:rPr lang="en-US" sz="1400" dirty="0" smtClean="0">
                  <a:latin typeface="Helvetica"/>
                  <a:cs typeface="Helvetica"/>
                </a:rPr>
                <a:t>Predicted by</a:t>
              </a:r>
              <a:endParaRPr lang="en-US" sz="1400" dirty="0">
                <a:latin typeface="Helvetica"/>
                <a:cs typeface="Helvetica"/>
              </a:endParaRPr>
            </a:p>
          </p:txBody>
        </p:sp>
      </p:grpSp>
      <p:sp>
        <p:nvSpPr>
          <p:cNvPr id="3" name="Rectangle 2"/>
          <p:cNvSpPr/>
          <p:nvPr/>
        </p:nvSpPr>
        <p:spPr>
          <a:xfrm>
            <a:off x="5888003" y="5353551"/>
            <a:ext cx="2166504" cy="707886"/>
          </a:xfrm>
          <a:prstGeom prst="rect">
            <a:avLst/>
          </a:prstGeom>
        </p:spPr>
        <p:txBody>
          <a:bodyPr wrap="none">
            <a:spAutoFit/>
          </a:bodyPr>
          <a:lstStyle/>
          <a:p>
            <a:r>
              <a:rPr lang="en-US" sz="2000" dirty="0" smtClean="0">
                <a:solidFill>
                  <a:srgbClr val="000090"/>
                </a:solidFill>
              </a:rPr>
              <a:t>328K interactions                           </a:t>
            </a:r>
          </a:p>
          <a:p>
            <a:r>
              <a:rPr lang="en-US" sz="2000" dirty="0" smtClean="0">
                <a:solidFill>
                  <a:srgbClr val="000090"/>
                </a:solidFill>
              </a:rPr>
              <a:t>12K proteins</a:t>
            </a:r>
            <a:endParaRPr lang="en-US" sz="2000" dirty="0">
              <a:solidFill>
                <a:srgbClr val="000090"/>
              </a:solidFill>
            </a:endParaRPr>
          </a:p>
        </p:txBody>
      </p:sp>
    </p:spTree>
    <p:extLst>
      <p:ext uri="{BB962C8B-B14F-4D97-AF65-F5344CB8AC3E}">
        <p14:creationId xmlns:p14="http://schemas.microsoft.com/office/powerpoint/2010/main" val="40981942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800101" y="1340769"/>
            <a:ext cx="7732713" cy="4854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3"/>
          <p:cNvSpPr>
            <a:spLocks noGrp="1" noChangeArrowheads="1"/>
          </p:cNvSpPr>
          <p:nvPr>
            <p:ph type="title"/>
          </p:nvPr>
        </p:nvSpPr>
        <p:spPr>
          <a:xfrm>
            <a:off x="251520" y="152400"/>
            <a:ext cx="8568952" cy="900336"/>
          </a:xfrm>
        </p:spPr>
        <p:txBody>
          <a:bodyPr/>
          <a:lstStyle/>
          <a:p>
            <a:pPr eaLnBrk="1" hangingPunct="1">
              <a:defRPr/>
            </a:pPr>
            <a:r>
              <a:rPr lang="en-US" b="1" dirty="0"/>
              <a:t>Projecting Experimental Data onto FI Network</a:t>
            </a:r>
          </a:p>
        </p:txBody>
      </p:sp>
      <p:grpSp>
        <p:nvGrpSpPr>
          <p:cNvPr id="101" name="Group 100"/>
          <p:cNvGrpSpPr>
            <a:grpSpLocks/>
          </p:cNvGrpSpPr>
          <p:nvPr/>
        </p:nvGrpSpPr>
        <p:grpSpPr bwMode="auto">
          <a:xfrm>
            <a:off x="1137101" y="1442368"/>
            <a:ext cx="5738363" cy="2397422"/>
            <a:chOff x="1137158" y="1268760"/>
            <a:chExt cx="5739098" cy="2397653"/>
          </a:xfrm>
        </p:grpSpPr>
        <p:cxnSp>
          <p:nvCxnSpPr>
            <p:cNvPr id="121920" name="Straight Connector 60"/>
            <p:cNvCxnSpPr>
              <a:cxnSpLocks noChangeShapeType="1"/>
              <a:stCxn id="121894" idx="1"/>
              <a:endCxn id="121898" idx="2"/>
            </p:cNvCxnSpPr>
            <p:nvPr/>
          </p:nvCxnSpPr>
          <p:spPr bwMode="auto">
            <a:xfrm flipV="1">
              <a:off x="1137158" y="3501286"/>
              <a:ext cx="626981" cy="165127"/>
            </a:xfrm>
            <a:prstGeom prst="line">
              <a:avLst/>
            </a:prstGeom>
            <a:noFill/>
            <a:ln w="19050">
              <a:solidFill>
                <a:srgbClr val="FFFF00"/>
              </a:solidFill>
              <a:round/>
              <a:headEnd/>
              <a:tailEnd/>
            </a:ln>
            <a:extLst>
              <a:ext uri="{909E8E84-426E-40dd-AFC4-6F175D3DCCD1}">
                <a14:hiddenFill xmlns:a14="http://schemas.microsoft.com/office/drawing/2010/main">
                  <a:noFill/>
                </a14:hiddenFill>
              </a:ext>
            </a:extLst>
          </p:spPr>
        </p:cxnSp>
        <p:cxnSp>
          <p:nvCxnSpPr>
            <p:cNvPr id="121921" name="Straight Connector 78"/>
            <p:cNvCxnSpPr>
              <a:cxnSpLocks noChangeShapeType="1"/>
              <a:stCxn id="121898" idx="2"/>
              <a:endCxn id="121907" idx="1"/>
            </p:cNvCxnSpPr>
            <p:nvPr/>
          </p:nvCxnSpPr>
          <p:spPr bwMode="auto">
            <a:xfrm flipV="1">
              <a:off x="1764139" y="3378345"/>
              <a:ext cx="381130" cy="122941"/>
            </a:xfrm>
            <a:prstGeom prst="line">
              <a:avLst/>
            </a:prstGeom>
            <a:noFill/>
            <a:ln w="19050">
              <a:solidFill>
                <a:srgbClr val="FFFF00"/>
              </a:solidFill>
              <a:round/>
              <a:headEnd/>
              <a:tailEnd/>
            </a:ln>
            <a:extLst>
              <a:ext uri="{909E8E84-426E-40dd-AFC4-6F175D3DCCD1}">
                <a14:hiddenFill xmlns:a14="http://schemas.microsoft.com/office/drawing/2010/main">
                  <a:noFill/>
                </a14:hiddenFill>
              </a:ext>
            </a:extLst>
          </p:spPr>
        </p:cxnSp>
        <p:cxnSp>
          <p:nvCxnSpPr>
            <p:cNvPr id="121922" name="Straight Connector 35"/>
            <p:cNvCxnSpPr>
              <a:cxnSpLocks noChangeShapeType="1"/>
              <a:stCxn id="121905" idx="4"/>
              <a:endCxn id="121894" idx="0"/>
            </p:cNvCxnSpPr>
            <p:nvPr/>
          </p:nvCxnSpPr>
          <p:spPr bwMode="auto">
            <a:xfrm flipH="1">
              <a:off x="1188076" y="2132963"/>
              <a:ext cx="144015" cy="1512357"/>
            </a:xfrm>
            <a:prstGeom prst="line">
              <a:avLst/>
            </a:prstGeom>
            <a:noFill/>
            <a:ln w="19050">
              <a:solidFill>
                <a:srgbClr val="FFFF00"/>
              </a:solidFill>
              <a:round/>
              <a:headEnd/>
              <a:tailEnd/>
            </a:ln>
            <a:extLst>
              <a:ext uri="{909E8E84-426E-40dd-AFC4-6F175D3DCCD1}">
                <a14:hiddenFill xmlns:a14="http://schemas.microsoft.com/office/drawing/2010/main">
                  <a:noFill/>
                </a14:hiddenFill>
              </a:ext>
            </a:extLst>
          </p:spPr>
        </p:cxnSp>
        <p:cxnSp>
          <p:nvCxnSpPr>
            <p:cNvPr id="121923" name="Straight Connector 57"/>
            <p:cNvCxnSpPr>
              <a:cxnSpLocks noChangeShapeType="1"/>
              <a:stCxn id="121905" idx="1"/>
              <a:endCxn id="121898" idx="5"/>
            </p:cNvCxnSpPr>
            <p:nvPr/>
          </p:nvCxnSpPr>
          <p:spPr bwMode="auto">
            <a:xfrm>
              <a:off x="1281173" y="2010022"/>
              <a:ext cx="605891" cy="1542188"/>
            </a:xfrm>
            <a:prstGeom prst="line">
              <a:avLst/>
            </a:prstGeom>
            <a:noFill/>
            <a:ln w="19050">
              <a:solidFill>
                <a:srgbClr val="FFFF00"/>
              </a:solidFill>
              <a:round/>
              <a:headEnd/>
              <a:tailEnd/>
            </a:ln>
            <a:extLst>
              <a:ext uri="{909E8E84-426E-40dd-AFC4-6F175D3DCCD1}">
                <a14:hiddenFill xmlns:a14="http://schemas.microsoft.com/office/drawing/2010/main">
                  <a:noFill/>
                </a14:hiddenFill>
              </a:ext>
            </a:extLst>
          </p:spPr>
        </p:cxnSp>
        <p:cxnSp>
          <p:nvCxnSpPr>
            <p:cNvPr id="121924" name="Straight Connector 62"/>
            <p:cNvCxnSpPr>
              <a:cxnSpLocks noChangeShapeType="1"/>
              <a:stCxn id="121905" idx="4"/>
              <a:endCxn id="121899" idx="0"/>
            </p:cNvCxnSpPr>
            <p:nvPr/>
          </p:nvCxnSpPr>
          <p:spPr bwMode="auto">
            <a:xfrm flipV="1">
              <a:off x="1332091" y="1268760"/>
              <a:ext cx="144016" cy="864203"/>
            </a:xfrm>
            <a:prstGeom prst="line">
              <a:avLst/>
            </a:prstGeom>
            <a:noFill/>
            <a:ln w="19050">
              <a:solidFill>
                <a:srgbClr val="FFFF00"/>
              </a:solidFill>
              <a:round/>
              <a:headEnd/>
              <a:tailEnd/>
            </a:ln>
            <a:extLst>
              <a:ext uri="{909E8E84-426E-40dd-AFC4-6F175D3DCCD1}">
                <a14:hiddenFill xmlns:a14="http://schemas.microsoft.com/office/drawing/2010/main">
                  <a:noFill/>
                </a14:hiddenFill>
              </a:ext>
            </a:extLst>
          </p:spPr>
        </p:cxnSp>
        <p:cxnSp>
          <p:nvCxnSpPr>
            <p:cNvPr id="121925" name="Straight Connector 66"/>
            <p:cNvCxnSpPr>
              <a:cxnSpLocks noChangeShapeType="1"/>
              <a:stCxn id="121899" idx="1"/>
              <a:endCxn id="121900" idx="1"/>
            </p:cNvCxnSpPr>
            <p:nvPr/>
          </p:nvCxnSpPr>
          <p:spPr bwMode="auto">
            <a:xfrm>
              <a:off x="1425190" y="1289853"/>
              <a:ext cx="288032" cy="288068"/>
            </a:xfrm>
            <a:prstGeom prst="line">
              <a:avLst/>
            </a:prstGeom>
            <a:noFill/>
            <a:ln w="19050">
              <a:solidFill>
                <a:srgbClr val="FFFF00"/>
              </a:solidFill>
              <a:round/>
              <a:headEnd/>
              <a:tailEnd/>
            </a:ln>
            <a:extLst>
              <a:ext uri="{909E8E84-426E-40dd-AFC4-6F175D3DCCD1}">
                <a14:hiddenFill xmlns:a14="http://schemas.microsoft.com/office/drawing/2010/main">
                  <a:noFill/>
                </a14:hiddenFill>
              </a:ext>
            </a:extLst>
          </p:spPr>
        </p:cxnSp>
        <p:cxnSp>
          <p:nvCxnSpPr>
            <p:cNvPr id="121926" name="Straight Connector 72"/>
            <p:cNvCxnSpPr>
              <a:cxnSpLocks noChangeShapeType="1"/>
              <a:stCxn id="121905" idx="4"/>
              <a:endCxn id="121900" idx="2"/>
            </p:cNvCxnSpPr>
            <p:nvPr/>
          </p:nvCxnSpPr>
          <p:spPr bwMode="auto">
            <a:xfrm flipV="1">
              <a:off x="1332091" y="1628845"/>
              <a:ext cx="360040" cy="504119"/>
            </a:xfrm>
            <a:prstGeom prst="line">
              <a:avLst/>
            </a:prstGeom>
            <a:noFill/>
            <a:ln w="19050">
              <a:solidFill>
                <a:srgbClr val="FFFF00"/>
              </a:solidFill>
              <a:round/>
              <a:headEnd/>
              <a:tailEnd/>
            </a:ln>
            <a:extLst>
              <a:ext uri="{909E8E84-426E-40dd-AFC4-6F175D3DCCD1}">
                <a14:hiddenFill xmlns:a14="http://schemas.microsoft.com/office/drawing/2010/main">
                  <a:noFill/>
                </a14:hiddenFill>
              </a:ext>
            </a:extLst>
          </p:spPr>
        </p:cxnSp>
        <p:cxnSp>
          <p:nvCxnSpPr>
            <p:cNvPr id="121927" name="Straight Connector 74"/>
            <p:cNvCxnSpPr>
              <a:cxnSpLocks noChangeShapeType="1"/>
              <a:stCxn id="121900" idx="4"/>
              <a:endCxn id="121907" idx="4"/>
            </p:cNvCxnSpPr>
            <p:nvPr/>
          </p:nvCxnSpPr>
          <p:spPr bwMode="auto">
            <a:xfrm>
              <a:off x="1764139" y="1700862"/>
              <a:ext cx="432047" cy="1800424"/>
            </a:xfrm>
            <a:prstGeom prst="line">
              <a:avLst/>
            </a:prstGeom>
            <a:noFill/>
            <a:ln w="19050">
              <a:solidFill>
                <a:srgbClr val="FFFF00"/>
              </a:solidFill>
              <a:round/>
              <a:headEnd/>
              <a:tailEnd/>
            </a:ln>
            <a:extLst>
              <a:ext uri="{909E8E84-426E-40dd-AFC4-6F175D3DCCD1}">
                <a14:hiddenFill xmlns:a14="http://schemas.microsoft.com/office/drawing/2010/main">
                  <a:noFill/>
                </a14:hiddenFill>
              </a:ext>
            </a:extLst>
          </p:spPr>
        </p:cxnSp>
        <p:cxnSp>
          <p:nvCxnSpPr>
            <p:cNvPr id="121928" name="Straight Connector 76"/>
            <p:cNvCxnSpPr>
              <a:cxnSpLocks noChangeShapeType="1"/>
              <a:stCxn id="121905" idx="1"/>
              <a:endCxn id="121907" idx="1"/>
            </p:cNvCxnSpPr>
            <p:nvPr/>
          </p:nvCxnSpPr>
          <p:spPr bwMode="auto">
            <a:xfrm>
              <a:off x="1281173" y="2010022"/>
              <a:ext cx="864096" cy="1368323"/>
            </a:xfrm>
            <a:prstGeom prst="line">
              <a:avLst/>
            </a:prstGeom>
            <a:noFill/>
            <a:ln w="19050">
              <a:solidFill>
                <a:srgbClr val="FFFF00"/>
              </a:solidFill>
              <a:round/>
              <a:headEnd/>
              <a:tailEnd/>
            </a:ln>
            <a:extLst>
              <a:ext uri="{909E8E84-426E-40dd-AFC4-6F175D3DCCD1}">
                <a14:hiddenFill xmlns:a14="http://schemas.microsoft.com/office/drawing/2010/main">
                  <a:noFill/>
                </a14:hiddenFill>
              </a:ext>
            </a:extLst>
          </p:spPr>
        </p:cxnSp>
        <p:cxnSp>
          <p:nvCxnSpPr>
            <p:cNvPr id="121929" name="Straight Connector 84"/>
            <p:cNvCxnSpPr>
              <a:cxnSpLocks noChangeShapeType="1"/>
            </p:cNvCxnSpPr>
            <p:nvPr/>
          </p:nvCxnSpPr>
          <p:spPr bwMode="auto">
            <a:xfrm rot="-5400000" flipH="1" flipV="1">
              <a:off x="3743908" y="2672915"/>
              <a:ext cx="936104" cy="432048"/>
            </a:xfrm>
            <a:prstGeom prst="line">
              <a:avLst/>
            </a:prstGeom>
            <a:noFill/>
            <a:ln w="19050">
              <a:solidFill>
                <a:srgbClr val="FFFF00"/>
              </a:solidFill>
              <a:round/>
              <a:headEnd/>
              <a:tailEnd/>
            </a:ln>
            <a:extLst>
              <a:ext uri="{909E8E84-426E-40dd-AFC4-6F175D3DCCD1}">
                <a14:hiddenFill xmlns:a14="http://schemas.microsoft.com/office/drawing/2010/main">
                  <a:noFill/>
                </a14:hiddenFill>
              </a:ext>
            </a:extLst>
          </p:spPr>
        </p:cxnSp>
        <p:cxnSp>
          <p:nvCxnSpPr>
            <p:cNvPr id="121930" name="Straight Connector 87"/>
            <p:cNvCxnSpPr>
              <a:cxnSpLocks noChangeShapeType="1"/>
            </p:cNvCxnSpPr>
            <p:nvPr/>
          </p:nvCxnSpPr>
          <p:spPr bwMode="auto">
            <a:xfrm rot="16200000" flipH="1">
              <a:off x="6552220" y="2168860"/>
              <a:ext cx="216024" cy="432048"/>
            </a:xfrm>
            <a:prstGeom prst="line">
              <a:avLst/>
            </a:prstGeom>
            <a:noFill/>
            <a:ln w="19050">
              <a:solidFill>
                <a:srgbClr val="FFFF00"/>
              </a:solidFill>
              <a:round/>
              <a:headEnd/>
              <a:tailEnd/>
            </a:ln>
            <a:extLst>
              <a:ext uri="{909E8E84-426E-40dd-AFC4-6F175D3DCCD1}">
                <a14:hiddenFill xmlns:a14="http://schemas.microsoft.com/office/drawing/2010/main">
                  <a:noFill/>
                </a14:hiddenFill>
              </a:ext>
            </a:extLst>
          </p:spPr>
        </p:cxnSp>
        <p:cxnSp>
          <p:nvCxnSpPr>
            <p:cNvPr id="121931" name="Straight Connector 89"/>
            <p:cNvCxnSpPr>
              <a:cxnSpLocks noChangeShapeType="1"/>
            </p:cNvCxnSpPr>
            <p:nvPr/>
          </p:nvCxnSpPr>
          <p:spPr bwMode="auto">
            <a:xfrm>
              <a:off x="6156176" y="3399613"/>
              <a:ext cx="525147" cy="93099"/>
            </a:xfrm>
            <a:prstGeom prst="line">
              <a:avLst/>
            </a:prstGeom>
            <a:noFill/>
            <a:ln w="19050">
              <a:solidFill>
                <a:srgbClr val="FFFF00"/>
              </a:solidFill>
              <a:round/>
              <a:headEnd/>
              <a:tailEnd/>
            </a:ln>
            <a:extLst>
              <a:ext uri="{909E8E84-426E-40dd-AFC4-6F175D3DCCD1}">
                <a14:hiddenFill xmlns:a14="http://schemas.microsoft.com/office/drawing/2010/main">
                  <a:noFill/>
                </a14:hiddenFill>
              </a:ext>
            </a:extLst>
          </p:spPr>
        </p:cxnSp>
      </p:grpSp>
      <p:grpSp>
        <p:nvGrpSpPr>
          <p:cNvPr id="110" name="Group 109"/>
          <p:cNvGrpSpPr>
            <a:grpSpLocks/>
          </p:cNvGrpSpPr>
          <p:nvPr/>
        </p:nvGrpSpPr>
        <p:grpSpPr bwMode="auto">
          <a:xfrm>
            <a:off x="2339976" y="1586830"/>
            <a:ext cx="5472113" cy="3816350"/>
            <a:chOff x="2339752" y="1412776"/>
            <a:chExt cx="5472608" cy="3816424"/>
          </a:xfrm>
        </p:grpSpPr>
        <p:sp>
          <p:nvSpPr>
            <p:cNvPr id="121912" name="Isosceles Triangle 51"/>
            <p:cNvSpPr>
              <a:spLocks noChangeArrowheads="1"/>
            </p:cNvSpPr>
            <p:nvPr/>
          </p:nvSpPr>
          <p:spPr bwMode="auto">
            <a:xfrm>
              <a:off x="6372200" y="2780928"/>
              <a:ext cx="216024" cy="216024"/>
            </a:xfrm>
            <a:prstGeom prst="triangle">
              <a:avLst>
                <a:gd name="adj" fmla="val 50000"/>
              </a:avLst>
            </a:prstGeom>
            <a:solidFill>
              <a:srgbClr val="92D050"/>
            </a:solidFill>
            <a:ln w="9525">
              <a:solidFill>
                <a:schemeClr val="tx1"/>
              </a:solidFill>
              <a:round/>
              <a:headEnd/>
              <a:tailEnd/>
            </a:ln>
          </p:spPr>
          <p:txBody>
            <a:bodyPr/>
            <a:lstStyle/>
            <a:p>
              <a:pPr eaLnBrk="0" hangingPunct="0"/>
              <a:endParaRPr lang="en-US"/>
            </a:p>
          </p:txBody>
        </p:sp>
        <p:sp>
          <p:nvSpPr>
            <p:cNvPr id="121913" name="Isosceles Triangle 101"/>
            <p:cNvSpPr>
              <a:spLocks noChangeArrowheads="1"/>
            </p:cNvSpPr>
            <p:nvPr/>
          </p:nvSpPr>
          <p:spPr bwMode="auto">
            <a:xfrm>
              <a:off x="4644008" y="1412776"/>
              <a:ext cx="216024" cy="216024"/>
            </a:xfrm>
            <a:prstGeom prst="triangle">
              <a:avLst>
                <a:gd name="adj" fmla="val 50000"/>
              </a:avLst>
            </a:prstGeom>
            <a:solidFill>
              <a:srgbClr val="92D050"/>
            </a:solidFill>
            <a:ln w="9525">
              <a:solidFill>
                <a:schemeClr val="tx1"/>
              </a:solidFill>
              <a:round/>
              <a:headEnd/>
              <a:tailEnd/>
            </a:ln>
          </p:spPr>
          <p:txBody>
            <a:bodyPr/>
            <a:lstStyle/>
            <a:p>
              <a:pPr eaLnBrk="0" hangingPunct="0"/>
              <a:endParaRPr lang="en-US"/>
            </a:p>
          </p:txBody>
        </p:sp>
        <p:sp>
          <p:nvSpPr>
            <p:cNvPr id="121914" name="Isosceles Triangle 102"/>
            <p:cNvSpPr>
              <a:spLocks noChangeArrowheads="1"/>
            </p:cNvSpPr>
            <p:nvPr/>
          </p:nvSpPr>
          <p:spPr bwMode="auto">
            <a:xfrm>
              <a:off x="4283968" y="1916832"/>
              <a:ext cx="216024" cy="216024"/>
            </a:xfrm>
            <a:prstGeom prst="triangle">
              <a:avLst>
                <a:gd name="adj" fmla="val 50000"/>
              </a:avLst>
            </a:prstGeom>
            <a:solidFill>
              <a:srgbClr val="92D050"/>
            </a:solidFill>
            <a:ln w="9525">
              <a:solidFill>
                <a:schemeClr val="tx1"/>
              </a:solidFill>
              <a:round/>
              <a:headEnd/>
              <a:tailEnd/>
            </a:ln>
          </p:spPr>
          <p:txBody>
            <a:bodyPr/>
            <a:lstStyle/>
            <a:p>
              <a:pPr eaLnBrk="0" hangingPunct="0"/>
              <a:endParaRPr lang="en-US"/>
            </a:p>
          </p:txBody>
        </p:sp>
        <p:sp>
          <p:nvSpPr>
            <p:cNvPr id="121915" name="Isosceles Triangle 103"/>
            <p:cNvSpPr>
              <a:spLocks noChangeArrowheads="1"/>
            </p:cNvSpPr>
            <p:nvPr/>
          </p:nvSpPr>
          <p:spPr bwMode="auto">
            <a:xfrm>
              <a:off x="3131840" y="5013176"/>
              <a:ext cx="216024" cy="216024"/>
            </a:xfrm>
            <a:prstGeom prst="triangle">
              <a:avLst>
                <a:gd name="adj" fmla="val 50000"/>
              </a:avLst>
            </a:prstGeom>
            <a:solidFill>
              <a:srgbClr val="92D050"/>
            </a:solidFill>
            <a:ln w="9525">
              <a:solidFill>
                <a:schemeClr val="tx1"/>
              </a:solidFill>
              <a:round/>
              <a:headEnd/>
              <a:tailEnd/>
            </a:ln>
          </p:spPr>
          <p:txBody>
            <a:bodyPr/>
            <a:lstStyle/>
            <a:p>
              <a:pPr eaLnBrk="0" hangingPunct="0"/>
              <a:endParaRPr lang="en-US"/>
            </a:p>
          </p:txBody>
        </p:sp>
        <p:sp>
          <p:nvSpPr>
            <p:cNvPr id="121916" name="Isosceles Triangle 104"/>
            <p:cNvSpPr>
              <a:spLocks noChangeArrowheads="1"/>
            </p:cNvSpPr>
            <p:nvPr/>
          </p:nvSpPr>
          <p:spPr bwMode="auto">
            <a:xfrm>
              <a:off x="7596336" y="3501008"/>
              <a:ext cx="216024" cy="216024"/>
            </a:xfrm>
            <a:prstGeom prst="triangle">
              <a:avLst>
                <a:gd name="adj" fmla="val 50000"/>
              </a:avLst>
            </a:prstGeom>
            <a:solidFill>
              <a:srgbClr val="92D050"/>
            </a:solidFill>
            <a:ln w="9525">
              <a:solidFill>
                <a:schemeClr val="tx1"/>
              </a:solidFill>
              <a:round/>
              <a:headEnd/>
              <a:tailEnd/>
            </a:ln>
          </p:spPr>
          <p:txBody>
            <a:bodyPr/>
            <a:lstStyle/>
            <a:p>
              <a:pPr eaLnBrk="0" hangingPunct="0"/>
              <a:endParaRPr lang="en-US"/>
            </a:p>
          </p:txBody>
        </p:sp>
        <p:sp>
          <p:nvSpPr>
            <p:cNvPr id="121917" name="Isosceles Triangle 106"/>
            <p:cNvSpPr>
              <a:spLocks noChangeArrowheads="1"/>
            </p:cNvSpPr>
            <p:nvPr/>
          </p:nvSpPr>
          <p:spPr bwMode="auto">
            <a:xfrm>
              <a:off x="2411760" y="1916832"/>
              <a:ext cx="216024" cy="216024"/>
            </a:xfrm>
            <a:prstGeom prst="triangle">
              <a:avLst>
                <a:gd name="adj" fmla="val 50000"/>
              </a:avLst>
            </a:prstGeom>
            <a:solidFill>
              <a:srgbClr val="92D050"/>
            </a:solidFill>
            <a:ln w="9525">
              <a:solidFill>
                <a:schemeClr val="tx1"/>
              </a:solidFill>
              <a:round/>
              <a:headEnd/>
              <a:tailEnd/>
            </a:ln>
          </p:spPr>
          <p:txBody>
            <a:bodyPr/>
            <a:lstStyle/>
            <a:p>
              <a:pPr eaLnBrk="0" hangingPunct="0"/>
              <a:endParaRPr lang="en-US"/>
            </a:p>
          </p:txBody>
        </p:sp>
        <p:sp>
          <p:nvSpPr>
            <p:cNvPr id="121918" name="Isosceles Triangle 107"/>
            <p:cNvSpPr>
              <a:spLocks noChangeArrowheads="1"/>
            </p:cNvSpPr>
            <p:nvPr/>
          </p:nvSpPr>
          <p:spPr bwMode="auto">
            <a:xfrm>
              <a:off x="4067944" y="4437112"/>
              <a:ext cx="216024" cy="216024"/>
            </a:xfrm>
            <a:prstGeom prst="triangle">
              <a:avLst>
                <a:gd name="adj" fmla="val 50000"/>
              </a:avLst>
            </a:prstGeom>
            <a:solidFill>
              <a:srgbClr val="92D050"/>
            </a:solidFill>
            <a:ln w="9525">
              <a:solidFill>
                <a:schemeClr val="tx1"/>
              </a:solidFill>
              <a:round/>
              <a:headEnd/>
              <a:tailEnd/>
            </a:ln>
          </p:spPr>
          <p:txBody>
            <a:bodyPr/>
            <a:lstStyle/>
            <a:p>
              <a:pPr eaLnBrk="0" hangingPunct="0"/>
              <a:endParaRPr lang="en-US"/>
            </a:p>
          </p:txBody>
        </p:sp>
        <p:sp>
          <p:nvSpPr>
            <p:cNvPr id="121919" name="Isosceles Triangle 108"/>
            <p:cNvSpPr>
              <a:spLocks noChangeArrowheads="1"/>
            </p:cNvSpPr>
            <p:nvPr/>
          </p:nvSpPr>
          <p:spPr bwMode="auto">
            <a:xfrm>
              <a:off x="2339752" y="4293096"/>
              <a:ext cx="216024" cy="216024"/>
            </a:xfrm>
            <a:prstGeom prst="triangle">
              <a:avLst>
                <a:gd name="adj" fmla="val 50000"/>
              </a:avLst>
            </a:prstGeom>
            <a:solidFill>
              <a:srgbClr val="92D050"/>
            </a:solidFill>
            <a:ln w="9525">
              <a:solidFill>
                <a:schemeClr val="tx1"/>
              </a:solidFill>
              <a:round/>
              <a:headEnd/>
              <a:tailEnd/>
            </a:ln>
          </p:spPr>
          <p:txBody>
            <a:bodyPr/>
            <a:lstStyle/>
            <a:p>
              <a:pPr eaLnBrk="0" hangingPunct="0"/>
              <a:endParaRPr lang="en-US"/>
            </a:p>
          </p:txBody>
        </p:sp>
      </p:grpSp>
      <p:grpSp>
        <p:nvGrpSpPr>
          <p:cNvPr id="213" name="Group 212"/>
          <p:cNvGrpSpPr>
            <a:grpSpLocks/>
          </p:cNvGrpSpPr>
          <p:nvPr/>
        </p:nvGrpSpPr>
        <p:grpSpPr bwMode="auto">
          <a:xfrm>
            <a:off x="1116013" y="1442368"/>
            <a:ext cx="7127875" cy="4392612"/>
            <a:chOff x="1115616" y="1268760"/>
            <a:chExt cx="7128792" cy="4392488"/>
          </a:xfrm>
        </p:grpSpPr>
        <p:sp>
          <p:nvSpPr>
            <p:cNvPr id="121894" name="Oval 5"/>
            <p:cNvSpPr>
              <a:spLocks noChangeArrowheads="1"/>
            </p:cNvSpPr>
            <p:nvPr/>
          </p:nvSpPr>
          <p:spPr bwMode="auto">
            <a:xfrm>
              <a:off x="1115616" y="3645024"/>
              <a:ext cx="144016" cy="144016"/>
            </a:xfrm>
            <a:prstGeom prst="ellipse">
              <a:avLst/>
            </a:prstGeom>
            <a:solidFill>
              <a:srgbClr val="FF0000"/>
            </a:solidFill>
            <a:ln w="9525">
              <a:solidFill>
                <a:schemeClr val="tx1"/>
              </a:solidFill>
              <a:round/>
              <a:headEnd/>
              <a:tailEnd/>
            </a:ln>
          </p:spPr>
          <p:txBody>
            <a:bodyPr/>
            <a:lstStyle/>
            <a:p>
              <a:pPr eaLnBrk="0" hangingPunct="0"/>
              <a:endParaRPr lang="en-US"/>
            </a:p>
          </p:txBody>
        </p:sp>
        <p:sp>
          <p:nvSpPr>
            <p:cNvPr id="121895" name="Oval 6"/>
            <p:cNvSpPr>
              <a:spLocks noChangeArrowheads="1"/>
            </p:cNvSpPr>
            <p:nvPr/>
          </p:nvSpPr>
          <p:spPr bwMode="auto">
            <a:xfrm>
              <a:off x="4355976" y="2348880"/>
              <a:ext cx="144016" cy="144016"/>
            </a:xfrm>
            <a:prstGeom prst="ellipse">
              <a:avLst/>
            </a:prstGeom>
            <a:solidFill>
              <a:srgbClr val="FF0000"/>
            </a:solidFill>
            <a:ln w="9525">
              <a:solidFill>
                <a:schemeClr val="tx1"/>
              </a:solidFill>
              <a:round/>
              <a:headEnd/>
              <a:tailEnd/>
            </a:ln>
          </p:spPr>
          <p:txBody>
            <a:bodyPr/>
            <a:lstStyle/>
            <a:p>
              <a:pPr eaLnBrk="0" hangingPunct="0"/>
              <a:endParaRPr lang="en-US"/>
            </a:p>
          </p:txBody>
        </p:sp>
        <p:sp>
          <p:nvSpPr>
            <p:cNvPr id="121896" name="Oval 7"/>
            <p:cNvSpPr>
              <a:spLocks noChangeArrowheads="1"/>
            </p:cNvSpPr>
            <p:nvPr/>
          </p:nvSpPr>
          <p:spPr bwMode="auto">
            <a:xfrm>
              <a:off x="3923928" y="3284984"/>
              <a:ext cx="144016" cy="144016"/>
            </a:xfrm>
            <a:prstGeom prst="ellipse">
              <a:avLst/>
            </a:prstGeom>
            <a:solidFill>
              <a:srgbClr val="FF0000"/>
            </a:solidFill>
            <a:ln w="9525">
              <a:solidFill>
                <a:schemeClr val="tx1"/>
              </a:solidFill>
              <a:round/>
              <a:headEnd/>
              <a:tailEnd/>
            </a:ln>
          </p:spPr>
          <p:txBody>
            <a:bodyPr/>
            <a:lstStyle/>
            <a:p>
              <a:pPr eaLnBrk="0" hangingPunct="0"/>
              <a:endParaRPr lang="en-US"/>
            </a:p>
          </p:txBody>
        </p:sp>
        <p:sp>
          <p:nvSpPr>
            <p:cNvPr id="121897" name="Oval 8"/>
            <p:cNvSpPr>
              <a:spLocks noChangeArrowheads="1"/>
            </p:cNvSpPr>
            <p:nvPr/>
          </p:nvSpPr>
          <p:spPr bwMode="auto">
            <a:xfrm>
              <a:off x="2483768" y="4869160"/>
              <a:ext cx="144016" cy="144016"/>
            </a:xfrm>
            <a:prstGeom prst="ellipse">
              <a:avLst/>
            </a:prstGeom>
            <a:solidFill>
              <a:srgbClr val="7030A0"/>
            </a:solidFill>
            <a:ln w="9525">
              <a:solidFill>
                <a:schemeClr val="tx1"/>
              </a:solidFill>
              <a:round/>
              <a:headEnd/>
              <a:tailEnd/>
            </a:ln>
          </p:spPr>
          <p:txBody>
            <a:bodyPr/>
            <a:lstStyle/>
            <a:p>
              <a:pPr eaLnBrk="0" hangingPunct="0"/>
              <a:endParaRPr lang="en-US"/>
            </a:p>
          </p:txBody>
        </p:sp>
        <p:sp>
          <p:nvSpPr>
            <p:cNvPr id="121898" name="Oval 9"/>
            <p:cNvSpPr>
              <a:spLocks noChangeArrowheads="1"/>
            </p:cNvSpPr>
            <p:nvPr/>
          </p:nvSpPr>
          <p:spPr bwMode="auto">
            <a:xfrm>
              <a:off x="1763688" y="3429000"/>
              <a:ext cx="144016" cy="144016"/>
            </a:xfrm>
            <a:prstGeom prst="ellipse">
              <a:avLst/>
            </a:prstGeom>
            <a:solidFill>
              <a:srgbClr val="FF0000"/>
            </a:solidFill>
            <a:ln w="9525">
              <a:solidFill>
                <a:schemeClr val="tx1"/>
              </a:solidFill>
              <a:round/>
              <a:headEnd/>
              <a:tailEnd/>
            </a:ln>
          </p:spPr>
          <p:txBody>
            <a:bodyPr/>
            <a:lstStyle/>
            <a:p>
              <a:pPr eaLnBrk="0" hangingPunct="0"/>
              <a:endParaRPr lang="en-US"/>
            </a:p>
          </p:txBody>
        </p:sp>
        <p:sp>
          <p:nvSpPr>
            <p:cNvPr id="121899" name="Oval 10"/>
            <p:cNvSpPr>
              <a:spLocks noChangeArrowheads="1"/>
            </p:cNvSpPr>
            <p:nvPr/>
          </p:nvSpPr>
          <p:spPr bwMode="auto">
            <a:xfrm>
              <a:off x="1403648" y="1268760"/>
              <a:ext cx="144016" cy="144016"/>
            </a:xfrm>
            <a:prstGeom prst="ellipse">
              <a:avLst/>
            </a:prstGeom>
            <a:solidFill>
              <a:srgbClr val="FF0000"/>
            </a:solidFill>
            <a:ln w="9525">
              <a:solidFill>
                <a:schemeClr val="tx1"/>
              </a:solidFill>
              <a:round/>
              <a:headEnd/>
              <a:tailEnd/>
            </a:ln>
          </p:spPr>
          <p:txBody>
            <a:bodyPr/>
            <a:lstStyle/>
            <a:p>
              <a:pPr eaLnBrk="0" hangingPunct="0"/>
              <a:endParaRPr lang="en-US"/>
            </a:p>
          </p:txBody>
        </p:sp>
        <p:sp>
          <p:nvSpPr>
            <p:cNvPr id="121900" name="Oval 11"/>
            <p:cNvSpPr>
              <a:spLocks noChangeArrowheads="1"/>
            </p:cNvSpPr>
            <p:nvPr/>
          </p:nvSpPr>
          <p:spPr bwMode="auto">
            <a:xfrm>
              <a:off x="1691680" y="1556792"/>
              <a:ext cx="144016" cy="144016"/>
            </a:xfrm>
            <a:prstGeom prst="ellipse">
              <a:avLst/>
            </a:prstGeom>
            <a:solidFill>
              <a:srgbClr val="FF0000"/>
            </a:solidFill>
            <a:ln w="9525">
              <a:solidFill>
                <a:schemeClr val="tx1"/>
              </a:solidFill>
              <a:round/>
              <a:headEnd/>
              <a:tailEnd/>
            </a:ln>
          </p:spPr>
          <p:txBody>
            <a:bodyPr/>
            <a:lstStyle/>
            <a:p>
              <a:pPr eaLnBrk="0" hangingPunct="0"/>
              <a:endParaRPr lang="en-US"/>
            </a:p>
          </p:txBody>
        </p:sp>
        <p:sp>
          <p:nvSpPr>
            <p:cNvPr id="121901" name="Oval 12"/>
            <p:cNvSpPr>
              <a:spLocks noChangeArrowheads="1"/>
            </p:cNvSpPr>
            <p:nvPr/>
          </p:nvSpPr>
          <p:spPr bwMode="auto">
            <a:xfrm>
              <a:off x="6660232" y="3429000"/>
              <a:ext cx="144016" cy="144016"/>
            </a:xfrm>
            <a:prstGeom prst="ellipse">
              <a:avLst/>
            </a:prstGeom>
            <a:solidFill>
              <a:srgbClr val="7030A0"/>
            </a:solidFill>
            <a:ln w="9525">
              <a:solidFill>
                <a:schemeClr val="tx1"/>
              </a:solidFill>
              <a:round/>
              <a:headEnd/>
              <a:tailEnd/>
            </a:ln>
          </p:spPr>
          <p:txBody>
            <a:bodyPr/>
            <a:lstStyle/>
            <a:p>
              <a:pPr eaLnBrk="0" hangingPunct="0"/>
              <a:endParaRPr lang="en-US"/>
            </a:p>
          </p:txBody>
        </p:sp>
        <p:sp>
          <p:nvSpPr>
            <p:cNvPr id="121902" name="Oval 13"/>
            <p:cNvSpPr>
              <a:spLocks noChangeArrowheads="1"/>
            </p:cNvSpPr>
            <p:nvPr/>
          </p:nvSpPr>
          <p:spPr bwMode="auto">
            <a:xfrm>
              <a:off x="6804248" y="2420888"/>
              <a:ext cx="144016" cy="144016"/>
            </a:xfrm>
            <a:prstGeom prst="ellipse">
              <a:avLst/>
            </a:prstGeom>
            <a:solidFill>
              <a:srgbClr val="7030A0"/>
            </a:solidFill>
            <a:ln w="9525">
              <a:solidFill>
                <a:schemeClr val="tx1"/>
              </a:solidFill>
              <a:round/>
              <a:headEnd/>
              <a:tailEnd/>
            </a:ln>
          </p:spPr>
          <p:txBody>
            <a:bodyPr/>
            <a:lstStyle/>
            <a:p>
              <a:pPr eaLnBrk="0" hangingPunct="0"/>
              <a:endParaRPr lang="en-US"/>
            </a:p>
          </p:txBody>
        </p:sp>
        <p:sp>
          <p:nvSpPr>
            <p:cNvPr id="121903" name="Oval 14"/>
            <p:cNvSpPr>
              <a:spLocks noChangeArrowheads="1"/>
            </p:cNvSpPr>
            <p:nvPr/>
          </p:nvSpPr>
          <p:spPr bwMode="auto">
            <a:xfrm>
              <a:off x="6084168" y="3284984"/>
              <a:ext cx="144016" cy="144016"/>
            </a:xfrm>
            <a:prstGeom prst="ellipse">
              <a:avLst/>
            </a:prstGeom>
            <a:solidFill>
              <a:srgbClr val="7030A0"/>
            </a:solidFill>
            <a:ln w="9525">
              <a:solidFill>
                <a:schemeClr val="tx1"/>
              </a:solidFill>
              <a:round/>
              <a:headEnd/>
              <a:tailEnd/>
            </a:ln>
          </p:spPr>
          <p:txBody>
            <a:bodyPr/>
            <a:lstStyle/>
            <a:p>
              <a:pPr eaLnBrk="0" hangingPunct="0"/>
              <a:endParaRPr lang="en-US"/>
            </a:p>
          </p:txBody>
        </p:sp>
        <p:sp>
          <p:nvSpPr>
            <p:cNvPr id="121904" name="Oval 15"/>
            <p:cNvSpPr>
              <a:spLocks noChangeArrowheads="1"/>
            </p:cNvSpPr>
            <p:nvPr/>
          </p:nvSpPr>
          <p:spPr bwMode="auto">
            <a:xfrm>
              <a:off x="6372200" y="2204864"/>
              <a:ext cx="144016" cy="144016"/>
            </a:xfrm>
            <a:prstGeom prst="ellipse">
              <a:avLst/>
            </a:prstGeom>
            <a:solidFill>
              <a:srgbClr val="7030A0"/>
            </a:solidFill>
            <a:ln w="9525">
              <a:solidFill>
                <a:schemeClr val="tx1"/>
              </a:solidFill>
              <a:round/>
              <a:headEnd/>
              <a:tailEnd/>
            </a:ln>
          </p:spPr>
          <p:txBody>
            <a:bodyPr/>
            <a:lstStyle/>
            <a:p>
              <a:pPr eaLnBrk="0" hangingPunct="0"/>
              <a:endParaRPr lang="en-US"/>
            </a:p>
          </p:txBody>
        </p:sp>
        <p:sp>
          <p:nvSpPr>
            <p:cNvPr id="121905" name="Oval 16"/>
            <p:cNvSpPr>
              <a:spLocks noChangeArrowheads="1"/>
            </p:cNvSpPr>
            <p:nvPr/>
          </p:nvSpPr>
          <p:spPr bwMode="auto">
            <a:xfrm>
              <a:off x="1259632" y="1988840"/>
              <a:ext cx="144016" cy="144016"/>
            </a:xfrm>
            <a:prstGeom prst="ellipse">
              <a:avLst/>
            </a:prstGeom>
            <a:solidFill>
              <a:srgbClr val="7030A0"/>
            </a:solidFill>
            <a:ln w="9525">
              <a:solidFill>
                <a:schemeClr val="tx1"/>
              </a:solidFill>
              <a:round/>
              <a:headEnd/>
              <a:tailEnd/>
            </a:ln>
          </p:spPr>
          <p:txBody>
            <a:bodyPr/>
            <a:lstStyle/>
            <a:p>
              <a:pPr eaLnBrk="0" hangingPunct="0"/>
              <a:endParaRPr lang="en-US"/>
            </a:p>
          </p:txBody>
        </p:sp>
        <p:sp>
          <p:nvSpPr>
            <p:cNvPr id="121906" name="Oval 17"/>
            <p:cNvSpPr>
              <a:spLocks noChangeArrowheads="1"/>
            </p:cNvSpPr>
            <p:nvPr/>
          </p:nvSpPr>
          <p:spPr bwMode="auto">
            <a:xfrm>
              <a:off x="3851920" y="5085184"/>
              <a:ext cx="144016" cy="144016"/>
            </a:xfrm>
            <a:prstGeom prst="ellipse">
              <a:avLst/>
            </a:prstGeom>
            <a:solidFill>
              <a:srgbClr val="7030A0"/>
            </a:solidFill>
            <a:ln w="9525">
              <a:solidFill>
                <a:schemeClr val="tx1"/>
              </a:solidFill>
              <a:round/>
              <a:headEnd/>
              <a:tailEnd/>
            </a:ln>
          </p:spPr>
          <p:txBody>
            <a:bodyPr/>
            <a:lstStyle/>
            <a:p>
              <a:pPr eaLnBrk="0" hangingPunct="0"/>
              <a:endParaRPr lang="en-US"/>
            </a:p>
          </p:txBody>
        </p:sp>
        <p:sp>
          <p:nvSpPr>
            <p:cNvPr id="121907" name="Oval 18"/>
            <p:cNvSpPr>
              <a:spLocks noChangeArrowheads="1"/>
            </p:cNvSpPr>
            <p:nvPr/>
          </p:nvSpPr>
          <p:spPr bwMode="auto">
            <a:xfrm>
              <a:off x="2123728" y="3356992"/>
              <a:ext cx="144016" cy="144016"/>
            </a:xfrm>
            <a:prstGeom prst="ellipse">
              <a:avLst/>
            </a:prstGeom>
            <a:solidFill>
              <a:srgbClr val="7030A0"/>
            </a:solidFill>
            <a:ln w="9525">
              <a:solidFill>
                <a:schemeClr val="tx1"/>
              </a:solidFill>
              <a:round/>
              <a:headEnd/>
              <a:tailEnd/>
            </a:ln>
          </p:spPr>
          <p:txBody>
            <a:bodyPr/>
            <a:lstStyle/>
            <a:p>
              <a:pPr eaLnBrk="0" hangingPunct="0"/>
              <a:endParaRPr lang="en-US"/>
            </a:p>
          </p:txBody>
        </p:sp>
        <p:sp>
          <p:nvSpPr>
            <p:cNvPr id="121908" name="Oval 68"/>
            <p:cNvSpPr>
              <a:spLocks noChangeArrowheads="1"/>
            </p:cNvSpPr>
            <p:nvPr/>
          </p:nvSpPr>
          <p:spPr bwMode="auto">
            <a:xfrm>
              <a:off x="5580112" y="1268760"/>
              <a:ext cx="144016" cy="144016"/>
            </a:xfrm>
            <a:prstGeom prst="ellipse">
              <a:avLst/>
            </a:prstGeom>
            <a:solidFill>
              <a:srgbClr val="FF0000"/>
            </a:solidFill>
            <a:ln w="9525">
              <a:solidFill>
                <a:schemeClr val="tx1"/>
              </a:solidFill>
              <a:round/>
              <a:headEnd/>
              <a:tailEnd/>
            </a:ln>
          </p:spPr>
          <p:txBody>
            <a:bodyPr/>
            <a:lstStyle/>
            <a:p>
              <a:pPr eaLnBrk="0" hangingPunct="0"/>
              <a:endParaRPr lang="en-US"/>
            </a:p>
          </p:txBody>
        </p:sp>
        <p:sp>
          <p:nvSpPr>
            <p:cNvPr id="121909" name="Oval 69"/>
            <p:cNvSpPr>
              <a:spLocks noChangeArrowheads="1"/>
            </p:cNvSpPr>
            <p:nvPr/>
          </p:nvSpPr>
          <p:spPr bwMode="auto">
            <a:xfrm>
              <a:off x="7596336" y="3212976"/>
              <a:ext cx="144016" cy="144016"/>
            </a:xfrm>
            <a:prstGeom prst="ellipse">
              <a:avLst/>
            </a:prstGeom>
            <a:solidFill>
              <a:srgbClr val="FF0000"/>
            </a:solidFill>
            <a:ln w="9525">
              <a:solidFill>
                <a:schemeClr val="tx1"/>
              </a:solidFill>
              <a:round/>
              <a:headEnd/>
              <a:tailEnd/>
            </a:ln>
          </p:spPr>
          <p:txBody>
            <a:bodyPr/>
            <a:lstStyle/>
            <a:p>
              <a:pPr eaLnBrk="0" hangingPunct="0"/>
              <a:endParaRPr lang="en-US"/>
            </a:p>
          </p:txBody>
        </p:sp>
        <p:sp>
          <p:nvSpPr>
            <p:cNvPr id="121910" name="Oval 70"/>
            <p:cNvSpPr>
              <a:spLocks noChangeArrowheads="1"/>
            </p:cNvSpPr>
            <p:nvPr/>
          </p:nvSpPr>
          <p:spPr bwMode="auto">
            <a:xfrm>
              <a:off x="8100392" y="4293096"/>
              <a:ext cx="144016" cy="144016"/>
            </a:xfrm>
            <a:prstGeom prst="ellipse">
              <a:avLst/>
            </a:prstGeom>
            <a:solidFill>
              <a:srgbClr val="FF0000"/>
            </a:solidFill>
            <a:ln w="9525">
              <a:solidFill>
                <a:schemeClr val="tx1"/>
              </a:solidFill>
              <a:round/>
              <a:headEnd/>
              <a:tailEnd/>
            </a:ln>
          </p:spPr>
          <p:txBody>
            <a:bodyPr/>
            <a:lstStyle/>
            <a:p>
              <a:pPr eaLnBrk="0" hangingPunct="0"/>
              <a:endParaRPr lang="en-US"/>
            </a:p>
          </p:txBody>
        </p:sp>
        <p:sp>
          <p:nvSpPr>
            <p:cNvPr id="121911" name="Oval 211"/>
            <p:cNvSpPr>
              <a:spLocks noChangeArrowheads="1"/>
            </p:cNvSpPr>
            <p:nvPr/>
          </p:nvSpPr>
          <p:spPr bwMode="auto">
            <a:xfrm>
              <a:off x="3059832" y="5517232"/>
              <a:ext cx="144016" cy="144016"/>
            </a:xfrm>
            <a:prstGeom prst="ellipse">
              <a:avLst/>
            </a:prstGeom>
            <a:solidFill>
              <a:srgbClr val="7030A0"/>
            </a:solidFill>
            <a:ln w="9525">
              <a:solidFill>
                <a:schemeClr val="tx1"/>
              </a:solidFill>
              <a:round/>
              <a:headEnd/>
              <a:tailEnd/>
            </a:ln>
          </p:spPr>
          <p:txBody>
            <a:bodyPr/>
            <a:lstStyle/>
            <a:p>
              <a:pPr eaLnBrk="0" hangingPunct="0"/>
              <a:endParaRPr lang="en-US"/>
            </a:p>
          </p:txBody>
        </p:sp>
      </p:grpSp>
      <p:grpSp>
        <p:nvGrpSpPr>
          <p:cNvPr id="216" name="Group 215"/>
          <p:cNvGrpSpPr>
            <a:grpSpLocks/>
          </p:cNvGrpSpPr>
          <p:nvPr/>
        </p:nvGrpSpPr>
        <p:grpSpPr bwMode="auto">
          <a:xfrm>
            <a:off x="1238924" y="1472410"/>
            <a:ext cx="6882057" cy="4260846"/>
            <a:chOff x="1239213" y="1297771"/>
            <a:chExt cx="6881599" cy="4262212"/>
          </a:xfrm>
        </p:grpSpPr>
        <p:grpSp>
          <p:nvGrpSpPr>
            <p:cNvPr id="121863" name="Group 210"/>
            <p:cNvGrpSpPr>
              <a:grpSpLocks/>
            </p:cNvGrpSpPr>
            <p:nvPr/>
          </p:nvGrpSpPr>
          <p:grpSpPr bwMode="auto">
            <a:xfrm>
              <a:off x="1239213" y="1297771"/>
              <a:ext cx="6881599" cy="3830026"/>
              <a:chOff x="1239213" y="1297771"/>
              <a:chExt cx="6881599" cy="3830026"/>
            </a:xfrm>
          </p:grpSpPr>
          <p:cxnSp>
            <p:nvCxnSpPr>
              <p:cNvPr id="121865" name="Straight Connector 127"/>
              <p:cNvCxnSpPr>
                <a:cxnSpLocks noChangeShapeType="1"/>
              </p:cNvCxnSpPr>
              <p:nvPr/>
            </p:nvCxnSpPr>
            <p:spPr bwMode="auto">
              <a:xfrm rot="5400000">
                <a:off x="1727912" y="2570543"/>
                <a:ext cx="1224136" cy="288034"/>
              </a:xfrm>
              <a:prstGeom prst="line">
                <a:avLst/>
              </a:prstGeom>
              <a:noFill/>
              <a:ln w="19050">
                <a:solidFill>
                  <a:srgbClr val="FFFF00"/>
                </a:solidFill>
                <a:prstDash val="sysDot"/>
                <a:round/>
                <a:headEnd/>
                <a:tailEnd/>
              </a:ln>
              <a:extLst>
                <a:ext uri="{909E8E84-426E-40dd-AFC4-6F175D3DCCD1}">
                  <a14:hiddenFill xmlns:a14="http://schemas.microsoft.com/office/drawing/2010/main">
                    <a:noFill/>
                  </a14:hiddenFill>
                </a:ext>
              </a:extLst>
            </p:spPr>
          </p:cxnSp>
          <p:cxnSp>
            <p:nvCxnSpPr>
              <p:cNvPr id="121866" name="Straight Connector 172"/>
              <p:cNvCxnSpPr>
                <a:cxnSpLocks noChangeShapeType="1"/>
                <a:stCxn id="121896" idx="6"/>
                <a:endCxn id="121912" idx="1"/>
              </p:cNvCxnSpPr>
              <p:nvPr/>
            </p:nvCxnSpPr>
            <p:spPr bwMode="auto">
              <a:xfrm flipV="1">
                <a:off x="4068064" y="2846854"/>
                <a:ext cx="2357941" cy="467844"/>
              </a:xfrm>
              <a:prstGeom prst="line">
                <a:avLst/>
              </a:prstGeom>
              <a:noFill/>
              <a:ln w="19050">
                <a:solidFill>
                  <a:srgbClr val="FFFF00"/>
                </a:solidFill>
                <a:prstDash val="sysDot"/>
                <a:round/>
                <a:headEnd/>
                <a:tailEnd/>
              </a:ln>
              <a:extLst>
                <a:ext uri="{909E8E84-426E-40dd-AFC4-6F175D3DCCD1}">
                  <a14:hiddenFill xmlns:a14="http://schemas.microsoft.com/office/drawing/2010/main">
                    <a:noFill/>
                  </a14:hiddenFill>
                </a:ext>
              </a:extLst>
            </p:spPr>
          </p:cxnSp>
          <p:cxnSp>
            <p:nvCxnSpPr>
              <p:cNvPr id="121867" name="Straight Connector 111"/>
              <p:cNvCxnSpPr>
                <a:cxnSpLocks noChangeShapeType="1"/>
              </p:cNvCxnSpPr>
              <p:nvPr/>
            </p:nvCxnSpPr>
            <p:spPr bwMode="auto">
              <a:xfrm rot="16200000" flipH="1">
                <a:off x="1925934" y="3741111"/>
                <a:ext cx="792088" cy="252029"/>
              </a:xfrm>
              <a:prstGeom prst="line">
                <a:avLst/>
              </a:prstGeom>
              <a:noFill/>
              <a:ln w="19050">
                <a:solidFill>
                  <a:srgbClr val="FFFF00"/>
                </a:solidFill>
                <a:prstDash val="sysDot"/>
                <a:round/>
                <a:headEnd/>
                <a:tailEnd/>
              </a:ln>
              <a:extLst>
                <a:ext uri="{909E8E84-426E-40dd-AFC4-6F175D3DCCD1}">
                  <a14:hiddenFill xmlns:a14="http://schemas.microsoft.com/office/drawing/2010/main">
                    <a:noFill/>
                  </a14:hiddenFill>
                </a:ext>
              </a:extLst>
            </p:spPr>
          </p:cxnSp>
          <p:cxnSp>
            <p:nvCxnSpPr>
              <p:cNvPr id="121868" name="Straight Connector 113"/>
              <p:cNvCxnSpPr>
                <a:cxnSpLocks noChangeShapeType="1"/>
                <a:stCxn id="121900" idx="5"/>
                <a:endCxn id="121917" idx="1"/>
              </p:cNvCxnSpPr>
              <p:nvPr/>
            </p:nvCxnSpPr>
            <p:spPr bwMode="auto">
              <a:xfrm>
                <a:off x="1815165" y="1636838"/>
                <a:ext cx="651022" cy="345660"/>
              </a:xfrm>
              <a:prstGeom prst="line">
                <a:avLst/>
              </a:prstGeom>
              <a:noFill/>
              <a:ln w="19050">
                <a:solidFill>
                  <a:srgbClr val="FFFF00"/>
                </a:solidFill>
                <a:prstDash val="sysDot"/>
                <a:round/>
                <a:headEnd/>
                <a:tailEnd/>
              </a:ln>
              <a:extLst>
                <a:ext uri="{909E8E84-426E-40dd-AFC4-6F175D3DCCD1}">
                  <a14:hiddenFill xmlns:a14="http://schemas.microsoft.com/office/drawing/2010/main">
                    <a:noFill/>
                  </a14:hiddenFill>
                </a:ext>
              </a:extLst>
            </p:spPr>
          </p:cxnSp>
          <p:cxnSp>
            <p:nvCxnSpPr>
              <p:cNvPr id="121869" name="Straight Connector 115"/>
              <p:cNvCxnSpPr>
                <a:cxnSpLocks noChangeShapeType="1"/>
                <a:stCxn id="121917" idx="4"/>
                <a:endCxn id="121896" idx="1"/>
              </p:cNvCxnSpPr>
              <p:nvPr/>
            </p:nvCxnSpPr>
            <p:spPr bwMode="auto">
              <a:xfrm>
                <a:off x="2628179" y="2090543"/>
                <a:ext cx="1316984" cy="1173220"/>
              </a:xfrm>
              <a:prstGeom prst="line">
                <a:avLst/>
              </a:prstGeom>
              <a:noFill/>
              <a:ln w="19050">
                <a:solidFill>
                  <a:srgbClr val="FFFF00"/>
                </a:solidFill>
                <a:prstDash val="sysDot"/>
                <a:round/>
                <a:headEnd/>
                <a:tailEnd/>
              </a:ln>
              <a:extLst>
                <a:ext uri="{909E8E84-426E-40dd-AFC4-6F175D3DCCD1}">
                  <a14:hiddenFill xmlns:a14="http://schemas.microsoft.com/office/drawing/2010/main">
                    <a:noFill/>
                  </a14:hiddenFill>
                </a:ext>
              </a:extLst>
            </p:spPr>
          </p:cxnSp>
          <p:cxnSp>
            <p:nvCxnSpPr>
              <p:cNvPr id="121870" name="Straight Connector 119"/>
              <p:cNvCxnSpPr>
                <a:cxnSpLocks noChangeShapeType="1"/>
                <a:stCxn id="121917" idx="5"/>
                <a:endCxn id="121895" idx="1"/>
              </p:cNvCxnSpPr>
              <p:nvPr/>
            </p:nvCxnSpPr>
            <p:spPr bwMode="auto">
              <a:xfrm>
                <a:off x="2574181" y="1982498"/>
                <a:ext cx="1802945" cy="344834"/>
              </a:xfrm>
              <a:prstGeom prst="line">
                <a:avLst/>
              </a:prstGeom>
              <a:noFill/>
              <a:ln w="19050">
                <a:solidFill>
                  <a:srgbClr val="FFFF00"/>
                </a:solidFill>
                <a:prstDash val="sysDot"/>
                <a:round/>
                <a:headEnd/>
                <a:tailEnd/>
              </a:ln>
              <a:extLst>
                <a:ext uri="{909E8E84-426E-40dd-AFC4-6F175D3DCCD1}">
                  <a14:hiddenFill xmlns:a14="http://schemas.microsoft.com/office/drawing/2010/main">
                    <a:noFill/>
                  </a14:hiddenFill>
                </a:ext>
              </a:extLst>
            </p:spPr>
          </p:cxnSp>
          <p:cxnSp>
            <p:nvCxnSpPr>
              <p:cNvPr id="121871" name="Straight Connector 121"/>
              <p:cNvCxnSpPr>
                <a:cxnSpLocks noChangeShapeType="1"/>
                <a:stCxn id="121914" idx="3"/>
                <a:endCxn id="121895" idx="0"/>
              </p:cNvCxnSpPr>
              <p:nvPr/>
            </p:nvCxnSpPr>
            <p:spPr bwMode="auto">
              <a:xfrm>
                <a:off x="4392098" y="2090543"/>
                <a:ext cx="35936" cy="215691"/>
              </a:xfrm>
              <a:prstGeom prst="line">
                <a:avLst/>
              </a:prstGeom>
              <a:noFill/>
              <a:ln w="19050">
                <a:solidFill>
                  <a:srgbClr val="FFFF00"/>
                </a:solidFill>
                <a:prstDash val="sysDot"/>
                <a:round/>
                <a:headEnd/>
                <a:tailEnd/>
              </a:ln>
              <a:extLst>
                <a:ext uri="{909E8E84-426E-40dd-AFC4-6F175D3DCCD1}">
                  <a14:hiddenFill xmlns:a14="http://schemas.microsoft.com/office/drawing/2010/main">
                    <a:noFill/>
                  </a14:hiddenFill>
                </a:ext>
              </a:extLst>
            </p:spPr>
          </p:cxnSp>
          <p:cxnSp>
            <p:nvCxnSpPr>
              <p:cNvPr id="121872" name="Straight Connector 123"/>
              <p:cNvCxnSpPr>
                <a:cxnSpLocks noChangeShapeType="1"/>
                <a:stCxn id="121914" idx="0"/>
                <a:endCxn id="121913" idx="2"/>
              </p:cNvCxnSpPr>
              <p:nvPr/>
            </p:nvCxnSpPr>
            <p:spPr bwMode="auto">
              <a:xfrm flipV="1">
                <a:off x="4392098" y="1586335"/>
                <a:ext cx="251989" cy="288118"/>
              </a:xfrm>
              <a:prstGeom prst="line">
                <a:avLst/>
              </a:prstGeom>
              <a:noFill/>
              <a:ln w="19050">
                <a:solidFill>
                  <a:srgbClr val="FFFF00"/>
                </a:solidFill>
                <a:prstDash val="sysDot"/>
                <a:round/>
                <a:headEnd/>
                <a:tailEnd/>
              </a:ln>
              <a:extLst>
                <a:ext uri="{909E8E84-426E-40dd-AFC4-6F175D3DCCD1}">
                  <a14:hiddenFill xmlns:a14="http://schemas.microsoft.com/office/drawing/2010/main">
                    <a:noFill/>
                  </a14:hiddenFill>
                </a:ext>
              </a:extLst>
            </p:spPr>
          </p:cxnSp>
          <p:cxnSp>
            <p:nvCxnSpPr>
              <p:cNvPr id="121873" name="Straight Connector 125"/>
              <p:cNvCxnSpPr>
                <a:cxnSpLocks noChangeShapeType="1"/>
                <a:stCxn id="121913" idx="5"/>
                <a:endCxn id="121908" idx="2"/>
              </p:cNvCxnSpPr>
              <p:nvPr/>
            </p:nvCxnSpPr>
            <p:spPr bwMode="auto">
              <a:xfrm flipV="1">
                <a:off x="4806080" y="1297771"/>
                <a:ext cx="773857" cy="180520"/>
              </a:xfrm>
              <a:prstGeom prst="line">
                <a:avLst/>
              </a:prstGeom>
              <a:noFill/>
              <a:ln w="19050">
                <a:solidFill>
                  <a:srgbClr val="FFFF00"/>
                </a:solidFill>
                <a:prstDash val="sysDot"/>
                <a:round/>
                <a:headEnd/>
                <a:tailEnd/>
              </a:ln>
              <a:extLst>
                <a:ext uri="{909E8E84-426E-40dd-AFC4-6F175D3DCCD1}">
                  <a14:hiddenFill xmlns:a14="http://schemas.microsoft.com/office/drawing/2010/main">
                    <a:noFill/>
                  </a14:hiddenFill>
                </a:ext>
              </a:extLst>
            </p:spPr>
          </p:cxnSp>
          <p:cxnSp>
            <p:nvCxnSpPr>
              <p:cNvPr id="121874" name="Straight Connector 129"/>
              <p:cNvCxnSpPr>
                <a:cxnSpLocks noChangeShapeType="1"/>
                <a:stCxn id="121917" idx="3"/>
                <a:endCxn id="121919" idx="0"/>
              </p:cNvCxnSpPr>
              <p:nvPr/>
            </p:nvCxnSpPr>
            <p:spPr bwMode="auto">
              <a:xfrm flipH="1">
                <a:off x="2448188" y="2090543"/>
                <a:ext cx="71996" cy="2160891"/>
              </a:xfrm>
              <a:prstGeom prst="line">
                <a:avLst/>
              </a:prstGeom>
              <a:noFill/>
              <a:ln w="19050">
                <a:solidFill>
                  <a:srgbClr val="FFFF00"/>
                </a:solidFill>
                <a:prstDash val="sysDot"/>
                <a:round/>
                <a:headEnd/>
                <a:tailEnd/>
              </a:ln>
              <a:extLst>
                <a:ext uri="{909E8E84-426E-40dd-AFC4-6F175D3DCCD1}">
                  <a14:hiddenFill xmlns:a14="http://schemas.microsoft.com/office/drawing/2010/main">
                    <a:noFill/>
                  </a14:hiddenFill>
                </a:ext>
              </a:extLst>
            </p:spPr>
          </p:cxnSp>
          <p:cxnSp>
            <p:nvCxnSpPr>
              <p:cNvPr id="121875" name="Straight Connector 131"/>
              <p:cNvCxnSpPr>
                <a:cxnSpLocks noChangeShapeType="1"/>
              </p:cNvCxnSpPr>
              <p:nvPr/>
            </p:nvCxnSpPr>
            <p:spPr bwMode="auto">
              <a:xfrm rot="16200000" flipH="1">
                <a:off x="2285959" y="4605531"/>
                <a:ext cx="360040" cy="108012"/>
              </a:xfrm>
              <a:prstGeom prst="line">
                <a:avLst/>
              </a:prstGeom>
              <a:noFill/>
              <a:ln w="19050">
                <a:solidFill>
                  <a:srgbClr val="FFFF00"/>
                </a:solidFill>
                <a:prstDash val="sysDot"/>
                <a:round/>
                <a:headEnd/>
                <a:tailEnd/>
              </a:ln>
              <a:extLst>
                <a:ext uri="{909E8E84-426E-40dd-AFC4-6F175D3DCCD1}">
                  <a14:hiddenFill xmlns:a14="http://schemas.microsoft.com/office/drawing/2010/main">
                    <a:noFill/>
                  </a14:hiddenFill>
                </a:ext>
              </a:extLst>
            </p:spPr>
          </p:cxnSp>
          <p:cxnSp>
            <p:nvCxnSpPr>
              <p:cNvPr id="121876" name="Straight Connector 134"/>
              <p:cNvCxnSpPr>
                <a:cxnSpLocks noChangeShapeType="1"/>
                <a:stCxn id="121897" idx="5"/>
                <a:endCxn id="121915" idx="1"/>
              </p:cNvCxnSpPr>
              <p:nvPr/>
            </p:nvCxnSpPr>
            <p:spPr bwMode="auto">
              <a:xfrm>
                <a:off x="2607098" y="4950362"/>
                <a:ext cx="579055" cy="129412"/>
              </a:xfrm>
              <a:prstGeom prst="line">
                <a:avLst/>
              </a:prstGeom>
              <a:noFill/>
              <a:ln w="19050">
                <a:solidFill>
                  <a:srgbClr val="FFFF00"/>
                </a:solidFill>
                <a:prstDash val="sysDot"/>
                <a:round/>
                <a:headEnd/>
                <a:tailEnd/>
              </a:ln>
              <a:extLst>
                <a:ext uri="{909E8E84-426E-40dd-AFC4-6F175D3DCCD1}">
                  <a14:hiddenFill xmlns:a14="http://schemas.microsoft.com/office/drawing/2010/main">
                    <a:noFill/>
                  </a14:hiddenFill>
                </a:ext>
              </a:extLst>
            </p:spPr>
          </p:cxnSp>
          <p:cxnSp>
            <p:nvCxnSpPr>
              <p:cNvPr id="121877" name="Straight Connector 136"/>
              <p:cNvCxnSpPr>
                <a:cxnSpLocks noChangeShapeType="1"/>
                <a:stCxn id="121915" idx="5"/>
                <a:endCxn id="121906" idx="2"/>
              </p:cNvCxnSpPr>
              <p:nvPr/>
            </p:nvCxnSpPr>
            <p:spPr bwMode="auto">
              <a:xfrm>
                <a:off x="3294148" y="5079775"/>
                <a:ext cx="557934" cy="35751"/>
              </a:xfrm>
              <a:prstGeom prst="line">
                <a:avLst/>
              </a:prstGeom>
              <a:noFill/>
              <a:ln w="19050">
                <a:solidFill>
                  <a:srgbClr val="FFFF00"/>
                </a:solidFill>
                <a:prstDash val="sysDot"/>
                <a:round/>
                <a:headEnd/>
                <a:tailEnd/>
              </a:ln>
              <a:extLst>
                <a:ext uri="{909E8E84-426E-40dd-AFC4-6F175D3DCCD1}">
                  <a14:hiddenFill xmlns:a14="http://schemas.microsoft.com/office/drawing/2010/main">
                    <a:noFill/>
                  </a14:hiddenFill>
                </a:ext>
              </a:extLst>
            </p:spPr>
          </p:cxnSp>
          <p:cxnSp>
            <p:nvCxnSpPr>
              <p:cNvPr id="121878" name="Straight Connector 138"/>
              <p:cNvCxnSpPr>
                <a:cxnSpLocks noChangeShapeType="1"/>
                <a:stCxn id="121906" idx="7"/>
                <a:endCxn id="121918" idx="3"/>
              </p:cNvCxnSpPr>
              <p:nvPr/>
            </p:nvCxnSpPr>
            <p:spPr bwMode="auto">
              <a:xfrm flipV="1">
                <a:off x="3974983" y="4611582"/>
                <a:ext cx="201126" cy="453009"/>
              </a:xfrm>
              <a:prstGeom prst="line">
                <a:avLst/>
              </a:prstGeom>
              <a:noFill/>
              <a:ln w="19050">
                <a:solidFill>
                  <a:srgbClr val="FFFF00"/>
                </a:solidFill>
                <a:prstDash val="sysDot"/>
                <a:round/>
                <a:headEnd/>
                <a:tailEnd/>
              </a:ln>
              <a:extLst>
                <a:ext uri="{909E8E84-426E-40dd-AFC4-6F175D3DCCD1}">
                  <a14:hiddenFill xmlns:a14="http://schemas.microsoft.com/office/drawing/2010/main">
                    <a:noFill/>
                  </a14:hiddenFill>
                </a:ext>
              </a:extLst>
            </p:spPr>
          </p:cxnSp>
          <p:cxnSp>
            <p:nvCxnSpPr>
              <p:cNvPr id="121879" name="Straight Connector 140"/>
              <p:cNvCxnSpPr>
                <a:cxnSpLocks noChangeShapeType="1"/>
                <a:stCxn id="121918" idx="0"/>
                <a:endCxn id="121896" idx="4"/>
              </p:cNvCxnSpPr>
              <p:nvPr/>
            </p:nvCxnSpPr>
            <p:spPr bwMode="auto">
              <a:xfrm flipH="1" flipV="1">
                <a:off x="3996071" y="3386731"/>
                <a:ext cx="180038" cy="1008761"/>
              </a:xfrm>
              <a:prstGeom prst="line">
                <a:avLst/>
              </a:prstGeom>
              <a:noFill/>
              <a:ln w="19050">
                <a:solidFill>
                  <a:srgbClr val="FFFF00"/>
                </a:solidFill>
                <a:prstDash val="sysDot"/>
                <a:round/>
                <a:headEnd/>
                <a:tailEnd/>
              </a:ln>
              <a:extLst>
                <a:ext uri="{909E8E84-426E-40dd-AFC4-6F175D3DCCD1}">
                  <a14:hiddenFill xmlns:a14="http://schemas.microsoft.com/office/drawing/2010/main">
                    <a:noFill/>
                  </a14:hiddenFill>
                </a:ext>
              </a:extLst>
            </p:spPr>
          </p:cxnSp>
          <p:cxnSp>
            <p:nvCxnSpPr>
              <p:cNvPr id="121880" name="Straight Connector 143"/>
              <p:cNvCxnSpPr>
                <a:cxnSpLocks noChangeShapeType="1"/>
                <a:stCxn id="121919" idx="5"/>
                <a:endCxn id="121896" idx="3"/>
              </p:cNvCxnSpPr>
              <p:nvPr/>
            </p:nvCxnSpPr>
            <p:spPr bwMode="auto">
              <a:xfrm flipV="1">
                <a:off x="2502185" y="3365633"/>
                <a:ext cx="1442978" cy="993845"/>
              </a:xfrm>
              <a:prstGeom prst="line">
                <a:avLst/>
              </a:prstGeom>
              <a:noFill/>
              <a:ln w="19050">
                <a:solidFill>
                  <a:srgbClr val="FFFF00"/>
                </a:solidFill>
                <a:prstDash val="sysDot"/>
                <a:round/>
                <a:headEnd/>
                <a:tailEnd/>
              </a:ln>
              <a:extLst>
                <a:ext uri="{909E8E84-426E-40dd-AFC4-6F175D3DCCD1}">
                  <a14:hiddenFill xmlns:a14="http://schemas.microsoft.com/office/drawing/2010/main">
                    <a:noFill/>
                  </a14:hiddenFill>
                </a:ext>
              </a:extLst>
            </p:spPr>
          </p:cxnSp>
          <p:cxnSp>
            <p:nvCxnSpPr>
              <p:cNvPr id="121881" name="Straight Connector 145"/>
              <p:cNvCxnSpPr>
                <a:cxnSpLocks noChangeShapeType="1"/>
                <a:stCxn id="121894" idx="5"/>
                <a:endCxn id="121919" idx="1"/>
              </p:cNvCxnSpPr>
              <p:nvPr/>
            </p:nvCxnSpPr>
            <p:spPr bwMode="auto">
              <a:xfrm>
                <a:off x="1239213" y="3725799"/>
                <a:ext cx="1154977" cy="633679"/>
              </a:xfrm>
              <a:prstGeom prst="line">
                <a:avLst/>
              </a:prstGeom>
              <a:noFill/>
              <a:ln w="19050">
                <a:solidFill>
                  <a:srgbClr val="FFFF00"/>
                </a:solidFill>
                <a:prstDash val="sysDot"/>
                <a:round/>
                <a:headEnd/>
                <a:tailEnd/>
              </a:ln>
              <a:extLst>
                <a:ext uri="{909E8E84-426E-40dd-AFC4-6F175D3DCCD1}">
                  <a14:hiddenFill xmlns:a14="http://schemas.microsoft.com/office/drawing/2010/main">
                    <a:noFill/>
                  </a14:hiddenFill>
                </a:ext>
              </a:extLst>
            </p:spPr>
          </p:cxnSp>
          <p:cxnSp>
            <p:nvCxnSpPr>
              <p:cNvPr id="121882" name="Straight Connector 147"/>
              <p:cNvCxnSpPr>
                <a:cxnSpLocks noChangeShapeType="1"/>
              </p:cNvCxnSpPr>
              <p:nvPr/>
            </p:nvCxnSpPr>
            <p:spPr bwMode="auto">
              <a:xfrm flipV="1">
                <a:off x="3276011" y="4659745"/>
                <a:ext cx="774086" cy="468052"/>
              </a:xfrm>
              <a:prstGeom prst="line">
                <a:avLst/>
              </a:prstGeom>
              <a:noFill/>
              <a:ln w="19050">
                <a:solidFill>
                  <a:srgbClr val="FFFF00"/>
                </a:solidFill>
                <a:prstDash val="sysDot"/>
                <a:round/>
                <a:headEnd/>
                <a:tailEnd/>
              </a:ln>
              <a:extLst>
                <a:ext uri="{909E8E84-426E-40dd-AFC4-6F175D3DCCD1}">
                  <a14:hiddenFill xmlns:a14="http://schemas.microsoft.com/office/drawing/2010/main">
                    <a:noFill/>
                  </a14:hiddenFill>
                </a:ext>
              </a:extLst>
            </p:spPr>
          </p:cxnSp>
          <p:cxnSp>
            <p:nvCxnSpPr>
              <p:cNvPr id="121883" name="Straight Connector 152"/>
              <p:cNvCxnSpPr>
                <a:cxnSpLocks noChangeShapeType="1"/>
                <a:stCxn id="121916" idx="0"/>
                <a:endCxn id="121909" idx="4"/>
              </p:cNvCxnSpPr>
              <p:nvPr/>
            </p:nvCxnSpPr>
            <p:spPr bwMode="auto">
              <a:xfrm flipH="1" flipV="1">
                <a:off x="7667761" y="3314697"/>
                <a:ext cx="36186" cy="144409"/>
              </a:xfrm>
              <a:prstGeom prst="line">
                <a:avLst/>
              </a:prstGeom>
              <a:noFill/>
              <a:ln w="19050">
                <a:solidFill>
                  <a:srgbClr val="FFFF00"/>
                </a:solidFill>
                <a:prstDash val="sysDot"/>
                <a:round/>
                <a:headEnd/>
                <a:tailEnd/>
              </a:ln>
              <a:extLst>
                <a:ext uri="{909E8E84-426E-40dd-AFC4-6F175D3DCCD1}">
                  <a14:hiddenFill xmlns:a14="http://schemas.microsoft.com/office/drawing/2010/main">
                    <a:noFill/>
                  </a14:hiddenFill>
                </a:ext>
              </a:extLst>
            </p:spPr>
          </p:cxnSp>
          <p:cxnSp>
            <p:nvCxnSpPr>
              <p:cNvPr id="121884" name="Straight Connector 155"/>
              <p:cNvCxnSpPr>
                <a:cxnSpLocks noChangeShapeType="1"/>
                <a:stCxn id="121916" idx="4"/>
                <a:endCxn id="121910" idx="1"/>
              </p:cNvCxnSpPr>
              <p:nvPr/>
            </p:nvCxnSpPr>
            <p:spPr bwMode="auto">
              <a:xfrm>
                <a:off x="7811942" y="3675196"/>
                <a:ext cx="308870" cy="597029"/>
              </a:xfrm>
              <a:prstGeom prst="line">
                <a:avLst/>
              </a:prstGeom>
              <a:noFill/>
              <a:ln w="19050">
                <a:solidFill>
                  <a:srgbClr val="FFFF00"/>
                </a:solidFill>
                <a:prstDash val="sysDot"/>
                <a:round/>
                <a:headEnd/>
                <a:tailEnd/>
              </a:ln>
              <a:extLst>
                <a:ext uri="{909E8E84-426E-40dd-AFC4-6F175D3DCCD1}">
                  <a14:hiddenFill xmlns:a14="http://schemas.microsoft.com/office/drawing/2010/main">
                    <a:noFill/>
                  </a14:hiddenFill>
                </a:ext>
              </a:extLst>
            </p:spPr>
          </p:cxnSp>
          <p:cxnSp>
            <p:nvCxnSpPr>
              <p:cNvPr id="121885" name="Straight Connector 158"/>
              <p:cNvCxnSpPr>
                <a:cxnSpLocks noChangeShapeType="1"/>
                <a:stCxn id="121901" idx="6"/>
                <a:endCxn id="121916" idx="1"/>
              </p:cNvCxnSpPr>
              <p:nvPr/>
            </p:nvCxnSpPr>
            <p:spPr bwMode="auto">
              <a:xfrm>
                <a:off x="6803834" y="3458764"/>
                <a:ext cx="846116" cy="108388"/>
              </a:xfrm>
              <a:prstGeom prst="line">
                <a:avLst/>
              </a:prstGeom>
              <a:noFill/>
              <a:ln w="19050">
                <a:solidFill>
                  <a:srgbClr val="FFFF00"/>
                </a:solidFill>
                <a:prstDash val="sysDot"/>
                <a:round/>
                <a:headEnd/>
                <a:tailEnd/>
              </a:ln>
              <a:extLst>
                <a:ext uri="{909E8E84-426E-40dd-AFC4-6F175D3DCCD1}">
                  <a14:hiddenFill xmlns:a14="http://schemas.microsoft.com/office/drawing/2010/main">
                    <a:noFill/>
                  </a14:hiddenFill>
                </a:ext>
              </a:extLst>
            </p:spPr>
          </p:cxnSp>
          <p:cxnSp>
            <p:nvCxnSpPr>
              <p:cNvPr id="121886" name="Straight Connector 160"/>
              <p:cNvCxnSpPr>
                <a:cxnSpLocks noChangeShapeType="1"/>
                <a:stCxn id="121912" idx="5"/>
                <a:endCxn id="121916" idx="1"/>
              </p:cNvCxnSpPr>
              <p:nvPr/>
            </p:nvCxnSpPr>
            <p:spPr bwMode="auto">
              <a:xfrm>
                <a:off x="6534000" y="2846854"/>
                <a:ext cx="1115950" cy="720298"/>
              </a:xfrm>
              <a:prstGeom prst="line">
                <a:avLst/>
              </a:prstGeom>
              <a:noFill/>
              <a:ln w="19050">
                <a:solidFill>
                  <a:srgbClr val="FFFF00"/>
                </a:solidFill>
                <a:prstDash val="sysDot"/>
                <a:round/>
                <a:headEnd/>
                <a:tailEnd/>
              </a:ln>
              <a:extLst>
                <a:ext uri="{909E8E84-426E-40dd-AFC4-6F175D3DCCD1}">
                  <a14:hiddenFill xmlns:a14="http://schemas.microsoft.com/office/drawing/2010/main">
                    <a:noFill/>
                  </a14:hiddenFill>
                </a:ext>
              </a:extLst>
            </p:spPr>
          </p:cxnSp>
          <p:cxnSp>
            <p:nvCxnSpPr>
              <p:cNvPr id="121887" name="Straight Connector 162"/>
              <p:cNvCxnSpPr>
                <a:cxnSpLocks noChangeShapeType="1"/>
                <a:stCxn id="121904" idx="4"/>
                <a:endCxn id="121912" idx="0"/>
              </p:cNvCxnSpPr>
              <p:nvPr/>
            </p:nvCxnSpPr>
            <p:spPr bwMode="auto">
              <a:xfrm>
                <a:off x="6443865" y="2306234"/>
                <a:ext cx="36138" cy="432576"/>
              </a:xfrm>
              <a:prstGeom prst="line">
                <a:avLst/>
              </a:prstGeom>
              <a:noFill/>
              <a:ln w="19050">
                <a:solidFill>
                  <a:srgbClr val="FFFF00"/>
                </a:solidFill>
                <a:prstDash val="sysDot"/>
                <a:round/>
                <a:headEnd/>
                <a:tailEnd/>
              </a:ln>
              <a:extLst>
                <a:ext uri="{909E8E84-426E-40dd-AFC4-6F175D3DCCD1}">
                  <a14:hiddenFill xmlns:a14="http://schemas.microsoft.com/office/drawing/2010/main">
                    <a:noFill/>
                  </a14:hiddenFill>
                </a:ext>
              </a:extLst>
            </p:spPr>
          </p:cxnSp>
          <p:cxnSp>
            <p:nvCxnSpPr>
              <p:cNvPr id="121888" name="Straight Connector 164"/>
              <p:cNvCxnSpPr>
                <a:cxnSpLocks noChangeShapeType="1"/>
                <a:stCxn id="121902" idx="3"/>
                <a:endCxn id="121912" idx="0"/>
              </p:cNvCxnSpPr>
              <p:nvPr/>
            </p:nvCxnSpPr>
            <p:spPr bwMode="auto">
              <a:xfrm flipH="1">
                <a:off x="6480002" y="2501236"/>
                <a:ext cx="344918" cy="237573"/>
              </a:xfrm>
              <a:prstGeom prst="line">
                <a:avLst/>
              </a:prstGeom>
              <a:noFill/>
              <a:ln w="19050">
                <a:solidFill>
                  <a:srgbClr val="FFFF00"/>
                </a:solidFill>
                <a:prstDash val="sysDot"/>
                <a:round/>
                <a:headEnd/>
                <a:tailEnd/>
              </a:ln>
              <a:extLst>
                <a:ext uri="{909E8E84-426E-40dd-AFC4-6F175D3DCCD1}">
                  <a14:hiddenFill xmlns:a14="http://schemas.microsoft.com/office/drawing/2010/main">
                    <a:noFill/>
                  </a14:hiddenFill>
                </a:ext>
              </a:extLst>
            </p:spPr>
          </p:cxnSp>
          <p:cxnSp>
            <p:nvCxnSpPr>
              <p:cNvPr id="121889" name="Straight Connector 166"/>
              <p:cNvCxnSpPr>
                <a:cxnSpLocks noChangeShapeType="1"/>
                <a:stCxn id="121903" idx="7"/>
                <a:endCxn id="121912" idx="2"/>
              </p:cNvCxnSpPr>
              <p:nvPr/>
            </p:nvCxnSpPr>
            <p:spPr bwMode="auto">
              <a:xfrm flipV="1">
                <a:off x="6206795" y="2954899"/>
                <a:ext cx="165212" cy="308864"/>
              </a:xfrm>
              <a:prstGeom prst="line">
                <a:avLst/>
              </a:prstGeom>
              <a:noFill/>
              <a:ln w="19050">
                <a:solidFill>
                  <a:srgbClr val="FFFF00"/>
                </a:solidFill>
                <a:prstDash val="sysDot"/>
                <a:round/>
                <a:headEnd/>
                <a:tailEnd/>
              </a:ln>
              <a:extLst>
                <a:ext uri="{909E8E84-426E-40dd-AFC4-6F175D3DCCD1}">
                  <a14:hiddenFill xmlns:a14="http://schemas.microsoft.com/office/drawing/2010/main">
                    <a:noFill/>
                  </a14:hiddenFill>
                </a:ext>
              </a:extLst>
            </p:spPr>
          </p:cxnSp>
          <p:cxnSp>
            <p:nvCxnSpPr>
              <p:cNvPr id="121890" name="Straight Connector 168"/>
              <p:cNvCxnSpPr>
                <a:cxnSpLocks noChangeShapeType="1"/>
                <a:stCxn id="121901" idx="0"/>
                <a:endCxn id="121912" idx="3"/>
              </p:cNvCxnSpPr>
              <p:nvPr/>
            </p:nvCxnSpPr>
            <p:spPr bwMode="auto">
              <a:xfrm flipH="1" flipV="1">
                <a:off x="6480002" y="2954899"/>
                <a:ext cx="251838" cy="431832"/>
              </a:xfrm>
              <a:prstGeom prst="line">
                <a:avLst/>
              </a:prstGeom>
              <a:noFill/>
              <a:ln w="19050">
                <a:solidFill>
                  <a:srgbClr val="FFFF00"/>
                </a:solidFill>
                <a:prstDash val="sysDot"/>
                <a:round/>
                <a:headEnd/>
                <a:tailEnd/>
              </a:ln>
              <a:extLst>
                <a:ext uri="{909E8E84-426E-40dd-AFC4-6F175D3DCCD1}">
                  <a14:hiddenFill xmlns:a14="http://schemas.microsoft.com/office/drawing/2010/main">
                    <a:noFill/>
                  </a14:hiddenFill>
                </a:ext>
              </a:extLst>
            </p:spPr>
          </p:cxnSp>
          <p:cxnSp>
            <p:nvCxnSpPr>
              <p:cNvPr id="121891" name="Straight Connector 170"/>
              <p:cNvCxnSpPr>
                <a:cxnSpLocks noChangeShapeType="1"/>
                <a:stCxn id="121895" idx="6"/>
                <a:endCxn id="121912" idx="1"/>
              </p:cNvCxnSpPr>
              <p:nvPr/>
            </p:nvCxnSpPr>
            <p:spPr bwMode="auto">
              <a:xfrm>
                <a:off x="4500027" y="2378267"/>
                <a:ext cx="1925978" cy="468587"/>
              </a:xfrm>
              <a:prstGeom prst="line">
                <a:avLst/>
              </a:prstGeom>
              <a:noFill/>
              <a:ln w="19050">
                <a:solidFill>
                  <a:srgbClr val="FFFF00"/>
                </a:solidFill>
                <a:prstDash val="sysDot"/>
                <a:round/>
                <a:headEnd/>
                <a:tailEnd/>
              </a:ln>
              <a:extLst>
                <a:ext uri="{909E8E84-426E-40dd-AFC4-6F175D3DCCD1}">
                  <a14:hiddenFill xmlns:a14="http://schemas.microsoft.com/office/drawing/2010/main">
                    <a:noFill/>
                  </a14:hiddenFill>
                </a:ext>
              </a:extLst>
            </p:spPr>
          </p:cxnSp>
          <p:cxnSp>
            <p:nvCxnSpPr>
              <p:cNvPr id="121892" name="Straight Connector 192"/>
              <p:cNvCxnSpPr>
                <a:cxnSpLocks noChangeShapeType="1"/>
              </p:cNvCxnSpPr>
              <p:nvPr/>
            </p:nvCxnSpPr>
            <p:spPr bwMode="auto">
              <a:xfrm>
                <a:off x="2555979" y="4479517"/>
                <a:ext cx="1566174" cy="180020"/>
              </a:xfrm>
              <a:prstGeom prst="line">
                <a:avLst/>
              </a:prstGeom>
              <a:noFill/>
              <a:ln w="19050">
                <a:solidFill>
                  <a:srgbClr val="FFFF00"/>
                </a:solidFill>
                <a:prstDash val="sysDot"/>
                <a:round/>
                <a:headEnd/>
                <a:tailEnd/>
              </a:ln>
              <a:extLst>
                <a:ext uri="{909E8E84-426E-40dd-AFC4-6F175D3DCCD1}">
                  <a14:hiddenFill xmlns:a14="http://schemas.microsoft.com/office/drawing/2010/main">
                    <a:noFill/>
                  </a14:hiddenFill>
                </a:ext>
              </a:extLst>
            </p:spPr>
          </p:cxnSp>
          <p:cxnSp>
            <p:nvCxnSpPr>
              <p:cNvPr id="121893" name="Straight Connector 198"/>
              <p:cNvCxnSpPr>
                <a:cxnSpLocks noChangeShapeType="1"/>
                <a:stCxn id="121898" idx="4"/>
                <a:endCxn id="121919" idx="1"/>
              </p:cNvCxnSpPr>
              <p:nvPr/>
            </p:nvCxnSpPr>
            <p:spPr bwMode="auto">
              <a:xfrm>
                <a:off x="1836252" y="3530797"/>
                <a:ext cx="557938" cy="828681"/>
              </a:xfrm>
              <a:prstGeom prst="line">
                <a:avLst/>
              </a:prstGeom>
              <a:noFill/>
              <a:ln w="19050">
                <a:solidFill>
                  <a:srgbClr val="FFFF00"/>
                </a:solidFill>
                <a:prstDash val="sysDot"/>
                <a:round/>
                <a:headEnd/>
                <a:tailEnd/>
              </a:ln>
              <a:extLst>
                <a:ext uri="{909E8E84-426E-40dd-AFC4-6F175D3DCCD1}">
                  <a14:hiddenFill xmlns:a14="http://schemas.microsoft.com/office/drawing/2010/main">
                    <a:noFill/>
                  </a14:hiddenFill>
                </a:ext>
              </a:extLst>
            </p:spPr>
          </p:cxnSp>
        </p:grpSp>
        <p:cxnSp>
          <p:nvCxnSpPr>
            <p:cNvPr id="121864" name="Straight Connector 214"/>
            <p:cNvCxnSpPr>
              <a:cxnSpLocks noChangeShapeType="1"/>
            </p:cNvCxnSpPr>
            <p:nvPr/>
          </p:nvCxnSpPr>
          <p:spPr bwMode="auto">
            <a:xfrm flipH="1">
              <a:off x="3132143" y="5272111"/>
              <a:ext cx="108008" cy="287872"/>
            </a:xfrm>
            <a:prstGeom prst="line">
              <a:avLst/>
            </a:prstGeom>
            <a:noFill/>
            <a:ln w="19050">
              <a:solidFill>
                <a:srgbClr val="FFFF00"/>
              </a:solidFill>
              <a:prstDash val="sysDot"/>
              <a:round/>
              <a:headEnd/>
              <a:tailEnd/>
            </a:ln>
            <a:extLst>
              <a:ext uri="{909E8E84-426E-40dd-AFC4-6F175D3DCCD1}">
                <a14:hiddenFill xmlns:a14="http://schemas.microsoft.com/office/drawing/2010/main">
                  <a:noFill/>
                </a14:hiddenFill>
              </a:ext>
            </a:extLst>
          </p:spPr>
        </p:cxnSp>
      </p:grpSp>
    </p:spTree>
    <p:extLst>
      <p:ext uri="{BB962C8B-B14F-4D97-AF65-F5344CB8AC3E}">
        <p14:creationId xmlns:p14="http://schemas.microsoft.com/office/powerpoint/2010/main" val="279084571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213"/>
                                        </p:tgtEl>
                                        <p:attrNameLst>
                                          <p:attrName>style.visibility</p:attrName>
                                        </p:attrNameLst>
                                      </p:cBhvr>
                                      <p:to>
                                        <p:strVal val="visible"/>
                                      </p:to>
                                    </p:set>
                                    <p:animEffect transition="in" filter="blinds(horizontal)">
                                      <p:cBhvr>
                                        <p:cTn id="7" dur="500"/>
                                        <p:tgtEl>
                                          <p:spTgt spid="21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10" fill="hold" nodeType="clickEffect">
                                  <p:stCondLst>
                                    <p:cond delay="0"/>
                                  </p:stCondLst>
                                  <p:childTnLst>
                                    <p:set>
                                      <p:cBhvr>
                                        <p:cTn id="11" dur="1" fill="hold">
                                          <p:stCondLst>
                                            <p:cond delay="0"/>
                                          </p:stCondLst>
                                        </p:cTn>
                                        <p:tgtEl>
                                          <p:spTgt spid="101"/>
                                        </p:tgtEl>
                                        <p:attrNameLst>
                                          <p:attrName>style.visibility</p:attrName>
                                        </p:attrNameLst>
                                      </p:cBhvr>
                                      <p:to>
                                        <p:strVal val="visible"/>
                                      </p:to>
                                    </p:set>
                                    <p:animEffect transition="in" filter="checkerboard(across)">
                                      <p:cBhvr>
                                        <p:cTn id="12" dur="500"/>
                                        <p:tgtEl>
                                          <p:spTgt spid="10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110"/>
                                        </p:tgtEl>
                                        <p:attrNameLst>
                                          <p:attrName>style.visibility</p:attrName>
                                        </p:attrNameLst>
                                      </p:cBhvr>
                                      <p:to>
                                        <p:strVal val="visible"/>
                                      </p:to>
                                    </p:set>
                                    <p:animEffect transition="in" filter="blinds(horizontal)">
                                      <p:cBhvr>
                                        <p:cTn id="17" dur="500"/>
                                        <p:tgtEl>
                                          <p:spTgt spid="110"/>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4" presetClass="entr" presetSubtype="16" fill="hold" nodeType="clickEffect">
                                  <p:stCondLst>
                                    <p:cond delay="0"/>
                                  </p:stCondLst>
                                  <p:childTnLst>
                                    <p:set>
                                      <p:cBhvr>
                                        <p:cTn id="21" dur="1" fill="hold">
                                          <p:stCondLst>
                                            <p:cond delay="0"/>
                                          </p:stCondLst>
                                        </p:cTn>
                                        <p:tgtEl>
                                          <p:spTgt spid="216"/>
                                        </p:tgtEl>
                                        <p:attrNameLst>
                                          <p:attrName>style.visibility</p:attrName>
                                        </p:attrNameLst>
                                      </p:cBhvr>
                                      <p:to>
                                        <p:strVal val="visible"/>
                                      </p:to>
                                    </p:set>
                                    <p:animEffect transition="in" filter="box(in)">
                                      <p:cBhvr>
                                        <p:cTn id="22" dur="500"/>
                                        <p:tgtEl>
                                          <p:spTgt spid="216"/>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8" presetClass="exit" presetSubtype="16" fill="hold" nodeType="clickEffect">
                                  <p:stCondLst>
                                    <p:cond delay="0"/>
                                  </p:stCondLst>
                                  <p:childTnLst>
                                    <p:animEffect transition="out" filter="diamond(in)">
                                      <p:cBhvr>
                                        <p:cTn id="26" dur="1000"/>
                                        <p:tgtEl>
                                          <p:spTgt spid="4"/>
                                        </p:tgtEl>
                                      </p:cBhvr>
                                    </p:animEffect>
                                    <p:set>
                                      <p:cBhvr>
                                        <p:cTn id="27" dur="1" fill="hold">
                                          <p:stCondLst>
                                            <p:cond delay="9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9144000" cy="597069"/>
          </a:xfrm>
        </p:spPr>
        <p:txBody>
          <a:bodyPr>
            <a:normAutofit fontScale="90000"/>
          </a:bodyPr>
          <a:lstStyle/>
          <a:p>
            <a:pPr algn="ctr"/>
            <a:r>
              <a:rPr lang="en-US" dirty="0" smtClean="0">
                <a:latin typeface="+mn-lt"/>
                <a:cs typeface="Gill Sans"/>
              </a:rPr>
              <a:t>127 Cancer Driver Genes</a:t>
            </a:r>
            <a:endParaRPr lang="en-US" dirty="0">
              <a:latin typeface="+mn-lt"/>
              <a:cs typeface="Gill Sans"/>
            </a:endParaRPr>
          </a:p>
        </p:txBody>
      </p:sp>
      <p:sp>
        <p:nvSpPr>
          <p:cNvPr id="13" name="TextBox 12"/>
          <p:cNvSpPr txBox="1"/>
          <p:nvPr/>
        </p:nvSpPr>
        <p:spPr>
          <a:xfrm>
            <a:off x="1382107" y="1634078"/>
            <a:ext cx="6210708" cy="3323987"/>
          </a:xfrm>
          <a:prstGeom prst="rect">
            <a:avLst/>
          </a:prstGeom>
          <a:noFill/>
        </p:spPr>
        <p:txBody>
          <a:bodyPr wrap="square" rtlCol="0">
            <a:spAutoFit/>
          </a:bodyPr>
          <a:lstStyle/>
          <a:p>
            <a:r>
              <a:rPr lang="en-US" sz="1400" dirty="0" smtClean="0"/>
              <a:t>ACVR1B, ACVR2A, AJUBA, AKT1, APC, AR, ARHGAP35, ARID1A, ARID5B, ASXL1, ATM, ATR, ATRX, AXIN2, B4GALT3, BAP1, BRAF, BRCA1, BRCA2, CBFB, CCND1, CDH1, CDK12, CDKN1A, CDKN1B, CDKN2A, CDKN2C, CEBPA, CHEK2, CRIPAK, CTCF, CTNNB1, DNMT3A, EGFR, EGR3, EIF4A2, ELF3, EP300, EPHA3, EPHB6, EPPK1, ERBB4, ERCC2, EZH2, FBXW7, FGFR2, FGFR3, FLT3, FOXA1, FOXA2, GATA3, H3F3C, HGF, HIST1H1C, HIST1H2BD, IDH1, IDH2, KDM5C, KDM6A, KEAP1, KIT, KRAS, LIFR, LRRK2, MALAT1, MAP2K4, MAP3K1, MAPK8IP1, MECOM, MIR142, MLL2, MLL3, MLL4, MTOR, NAV3, NCOR1, NF1, NFE2L2, NFE2L3, NOTCH1, NPM1, NRAS, NSD1, PBRM1, PCBP1, PDGFRA, PHF6, PIK3CA, PIK3CG, PIK3R1, POLQ, PPP2R1A, PRX, PTEN, PTPN11, RAD21, RB1, RPL22, RPL5, RUNX1, SETBP1, SETD2, SF3B1, SIN3A, SMAD2, SMAD4, SMC1A, SMC3, SOX17, SOX9, SPOP, STAG2, STK11, TAF1, TBL1XR1, TBX3, TET2, TGFBR2, TLR4, TP53, TSHZ2, TSHZ3, U2AF1, USP9X, VEZF1, VHL, WT1</a:t>
            </a:r>
          </a:p>
        </p:txBody>
      </p:sp>
      <p:pic>
        <p:nvPicPr>
          <p:cNvPr id="14" name="Picture 13" descr="FI_2015_Network.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8210" y="597070"/>
            <a:ext cx="6441095" cy="5463715"/>
          </a:xfrm>
          <a:prstGeom prst="rect">
            <a:avLst/>
          </a:prstGeom>
        </p:spPr>
      </p:pic>
      <p:sp>
        <p:nvSpPr>
          <p:cNvPr id="15" name="TextBox 14"/>
          <p:cNvSpPr txBox="1"/>
          <p:nvPr/>
        </p:nvSpPr>
        <p:spPr>
          <a:xfrm>
            <a:off x="958210" y="1386668"/>
            <a:ext cx="1537983" cy="1015663"/>
          </a:xfrm>
          <a:prstGeom prst="rect">
            <a:avLst/>
          </a:prstGeom>
          <a:noFill/>
        </p:spPr>
        <p:txBody>
          <a:bodyPr wrap="square" rtlCol="0">
            <a:spAutoFit/>
          </a:bodyPr>
          <a:lstStyle/>
          <a:p>
            <a:r>
              <a:rPr lang="en-US" sz="2000" dirty="0" smtClean="0">
                <a:latin typeface="Gill Sans"/>
                <a:cs typeface="Gill Sans"/>
              </a:rPr>
              <a:t>Signaling by EGFR, FGFR, SCF-KIT, etc. </a:t>
            </a:r>
            <a:endParaRPr lang="en-US" sz="2000" dirty="0">
              <a:latin typeface="Gill Sans"/>
              <a:cs typeface="Gill Sans"/>
            </a:endParaRPr>
          </a:p>
        </p:txBody>
      </p:sp>
      <p:sp>
        <p:nvSpPr>
          <p:cNvPr id="16" name="TextBox 15"/>
          <p:cNvSpPr txBox="1"/>
          <p:nvPr/>
        </p:nvSpPr>
        <p:spPr>
          <a:xfrm>
            <a:off x="753018" y="4949212"/>
            <a:ext cx="1258177" cy="400110"/>
          </a:xfrm>
          <a:prstGeom prst="rect">
            <a:avLst/>
          </a:prstGeom>
          <a:noFill/>
        </p:spPr>
        <p:txBody>
          <a:bodyPr wrap="none" rtlCol="0">
            <a:spAutoFit/>
          </a:bodyPr>
          <a:lstStyle/>
          <a:p>
            <a:r>
              <a:rPr lang="en-US" sz="2000" dirty="0" smtClean="0">
                <a:latin typeface="Gill Sans"/>
                <a:cs typeface="Gill Sans"/>
              </a:rPr>
              <a:t>Cell Cycle</a:t>
            </a:r>
            <a:endParaRPr lang="en-US" sz="2000" dirty="0">
              <a:latin typeface="Gill Sans"/>
              <a:cs typeface="Gill Sans"/>
            </a:endParaRPr>
          </a:p>
        </p:txBody>
      </p:sp>
      <p:sp>
        <p:nvSpPr>
          <p:cNvPr id="17" name="TextBox 16"/>
          <p:cNvSpPr txBox="1"/>
          <p:nvPr/>
        </p:nvSpPr>
        <p:spPr>
          <a:xfrm>
            <a:off x="6632930" y="5247722"/>
            <a:ext cx="1647907" cy="400110"/>
          </a:xfrm>
          <a:prstGeom prst="rect">
            <a:avLst/>
          </a:prstGeom>
          <a:noFill/>
        </p:spPr>
        <p:txBody>
          <a:bodyPr wrap="none" rtlCol="0">
            <a:spAutoFit/>
          </a:bodyPr>
          <a:lstStyle/>
          <a:p>
            <a:r>
              <a:rPr lang="en-US" sz="2000" dirty="0" smtClean="0">
                <a:latin typeface="Gill Sans"/>
                <a:cs typeface="Gill Sans"/>
              </a:rPr>
              <a:t>TP53 Pathway</a:t>
            </a:r>
            <a:endParaRPr lang="en-US" sz="2000" dirty="0">
              <a:latin typeface="Gill Sans"/>
              <a:cs typeface="Gill Sans"/>
            </a:endParaRPr>
          </a:p>
        </p:txBody>
      </p:sp>
      <p:sp>
        <p:nvSpPr>
          <p:cNvPr id="18" name="TextBox 17"/>
          <p:cNvSpPr txBox="1"/>
          <p:nvPr/>
        </p:nvSpPr>
        <p:spPr>
          <a:xfrm>
            <a:off x="7401255" y="1740611"/>
            <a:ext cx="1759160" cy="1323439"/>
          </a:xfrm>
          <a:prstGeom prst="rect">
            <a:avLst/>
          </a:prstGeom>
          <a:noFill/>
        </p:spPr>
        <p:txBody>
          <a:bodyPr wrap="square" rtlCol="0">
            <a:spAutoFit/>
          </a:bodyPr>
          <a:lstStyle/>
          <a:p>
            <a:r>
              <a:rPr lang="en-US" sz="2000" dirty="0" smtClean="0">
                <a:latin typeface="Gill Sans"/>
                <a:cs typeface="Gill Sans"/>
              </a:rPr>
              <a:t>Signaling by Notch, </a:t>
            </a:r>
            <a:r>
              <a:rPr lang="en-US" sz="2000" dirty="0" err="1" smtClean="0">
                <a:latin typeface="Gill Sans"/>
                <a:cs typeface="Gill Sans"/>
              </a:rPr>
              <a:t>Wnt</a:t>
            </a:r>
            <a:r>
              <a:rPr lang="en-US" sz="2000" dirty="0" smtClean="0">
                <a:latin typeface="Gill Sans"/>
                <a:cs typeface="Gill Sans"/>
              </a:rPr>
              <a:t>, TGF-beta, SMAD2/3, etc.</a:t>
            </a:r>
            <a:endParaRPr lang="en-US" sz="2000" dirty="0">
              <a:latin typeface="Gill Sans"/>
              <a:cs typeface="Gill Sans"/>
            </a:endParaRPr>
          </a:p>
        </p:txBody>
      </p:sp>
    </p:spTree>
    <p:extLst>
      <p:ext uri="{BB962C8B-B14F-4D97-AF65-F5344CB8AC3E}">
        <p14:creationId xmlns:p14="http://schemas.microsoft.com/office/powerpoint/2010/main" val="14072570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7" grpId="0"/>
      <p:bldP spid="18"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610600" cy="914400"/>
          </a:xfrm>
        </p:spPr>
        <p:txBody>
          <a:bodyPr>
            <a:noAutofit/>
          </a:bodyPr>
          <a:lstStyle/>
          <a:p>
            <a:r>
              <a:rPr lang="en-US" dirty="0" smtClean="0"/>
              <a:t>Module-Based Prognostic Biomarker in ER+ Breast Cancer</a:t>
            </a:r>
            <a:endParaRPr lang="en-US" dirty="0"/>
          </a:p>
        </p:txBody>
      </p:sp>
      <p:pic>
        <p:nvPicPr>
          <p:cNvPr id="109570" name="Picture 20" descr="Description: Description: A description..."/>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228601" y="1676400"/>
            <a:ext cx="4347727" cy="358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571" name="Picture 21"/>
          <p:cNvPicPr>
            <a:picLocks noChangeAspect="1" noChangeArrowheads="1"/>
          </p:cNvPicPr>
          <p:nvPr/>
        </p:nvPicPr>
        <p:blipFill>
          <a:blip r:embed="rId4" cstate="email">
            <a:extLst>
              <a:ext uri="{28A0092B-C50C-407E-A947-70E740481C1C}">
                <a14:useLocalDpi xmlns:a14="http://schemas.microsoft.com/office/drawing/2010/main" val="0"/>
              </a:ext>
            </a:extLst>
          </a:blip>
          <a:srcRect r="19907"/>
          <a:stretch>
            <a:fillRect/>
          </a:stretch>
        </p:blipFill>
        <p:spPr bwMode="auto">
          <a:xfrm>
            <a:off x="4505326" y="1665514"/>
            <a:ext cx="4314025" cy="37951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p:cNvSpPr txBox="1"/>
          <p:nvPr/>
        </p:nvSpPr>
        <p:spPr>
          <a:xfrm>
            <a:off x="6839309" y="2177535"/>
            <a:ext cx="2323172" cy="461665"/>
          </a:xfrm>
          <a:prstGeom prst="rect">
            <a:avLst/>
          </a:prstGeom>
          <a:noFill/>
        </p:spPr>
        <p:txBody>
          <a:bodyPr wrap="none" rtlCol="0">
            <a:spAutoFit/>
          </a:bodyPr>
          <a:lstStyle/>
          <a:p>
            <a:r>
              <a:rPr lang="en-US" dirty="0" smtClean="0"/>
              <a:t>Low expression</a:t>
            </a:r>
            <a:endParaRPr lang="en-US" dirty="0"/>
          </a:p>
        </p:txBody>
      </p:sp>
      <p:sp>
        <p:nvSpPr>
          <p:cNvPr id="6" name="TextBox 5"/>
          <p:cNvSpPr txBox="1"/>
          <p:nvPr/>
        </p:nvSpPr>
        <p:spPr>
          <a:xfrm>
            <a:off x="6852250" y="3733800"/>
            <a:ext cx="2391550" cy="461665"/>
          </a:xfrm>
          <a:prstGeom prst="rect">
            <a:avLst/>
          </a:prstGeom>
          <a:noFill/>
        </p:spPr>
        <p:txBody>
          <a:bodyPr wrap="none" rtlCol="0">
            <a:spAutoFit/>
          </a:bodyPr>
          <a:lstStyle/>
          <a:p>
            <a:r>
              <a:rPr lang="en-US" dirty="0" smtClean="0"/>
              <a:t>High expression</a:t>
            </a:r>
            <a:endParaRPr lang="en-US" dirty="0"/>
          </a:p>
        </p:txBody>
      </p:sp>
      <p:sp>
        <p:nvSpPr>
          <p:cNvPr id="7" name="TextBox 6"/>
          <p:cNvSpPr txBox="1"/>
          <p:nvPr/>
        </p:nvSpPr>
        <p:spPr>
          <a:xfrm>
            <a:off x="901461" y="5310997"/>
            <a:ext cx="2743200" cy="738664"/>
          </a:xfrm>
          <a:prstGeom prst="rect">
            <a:avLst/>
          </a:prstGeom>
          <a:noFill/>
        </p:spPr>
        <p:txBody>
          <a:bodyPr wrap="square" rtlCol="0">
            <a:spAutoFit/>
          </a:bodyPr>
          <a:lstStyle/>
          <a:p>
            <a:pPr algn="ctr"/>
            <a:r>
              <a:rPr lang="en-US" sz="1400" dirty="0" smtClean="0"/>
              <a:t>Measure levels of expression of the genes in this network module</a:t>
            </a:r>
            <a:endParaRPr lang="en-US" sz="1400" dirty="0"/>
          </a:p>
        </p:txBody>
      </p:sp>
      <p:sp>
        <p:nvSpPr>
          <p:cNvPr id="8" name="TextBox 7"/>
          <p:cNvSpPr txBox="1"/>
          <p:nvPr/>
        </p:nvSpPr>
        <p:spPr>
          <a:xfrm>
            <a:off x="7380312" y="6021289"/>
            <a:ext cx="1441638" cy="307777"/>
          </a:xfrm>
          <a:prstGeom prst="rect">
            <a:avLst/>
          </a:prstGeom>
          <a:noFill/>
        </p:spPr>
        <p:txBody>
          <a:bodyPr wrap="none" rtlCol="0">
            <a:spAutoFit/>
          </a:bodyPr>
          <a:lstStyle/>
          <a:p>
            <a:r>
              <a:rPr lang="en-US" sz="1400" b="1" i="1" dirty="0" err="1" smtClean="0"/>
              <a:t>Guanming</a:t>
            </a:r>
            <a:r>
              <a:rPr lang="en-US" sz="1400" b="1" i="1" dirty="0" smtClean="0"/>
              <a:t> Wu</a:t>
            </a:r>
            <a:endParaRPr lang="en-US" sz="1400" b="1" i="1" dirty="0"/>
          </a:p>
        </p:txBody>
      </p:sp>
    </p:spTree>
    <p:extLst>
      <p:ext uri="{BB962C8B-B14F-4D97-AF65-F5344CB8AC3E}">
        <p14:creationId xmlns:p14="http://schemas.microsoft.com/office/powerpoint/2010/main" val="1127851621"/>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27384"/>
            <a:ext cx="8839200" cy="1143000"/>
          </a:xfrm>
        </p:spPr>
        <p:txBody>
          <a:bodyPr/>
          <a:lstStyle/>
          <a:p>
            <a:r>
              <a:rPr lang="en-US" dirty="0" smtClean="0"/>
              <a:t>3) Pathway-Based Modeling</a:t>
            </a:r>
            <a:endParaRPr lang="en-US" dirty="0"/>
          </a:p>
        </p:txBody>
      </p:sp>
      <p:sp>
        <p:nvSpPr>
          <p:cNvPr id="4" name="Content Placeholder 3"/>
          <p:cNvSpPr>
            <a:spLocks noGrp="1"/>
          </p:cNvSpPr>
          <p:nvPr>
            <p:ph idx="1"/>
          </p:nvPr>
        </p:nvSpPr>
        <p:spPr/>
        <p:txBody>
          <a:bodyPr/>
          <a:lstStyle/>
          <a:p>
            <a:r>
              <a:rPr lang="en-US" dirty="0" smtClean="0"/>
              <a:t>Apply list of altered {genes, proteins, RNAs} to biological pathways.</a:t>
            </a:r>
          </a:p>
          <a:p>
            <a:r>
              <a:rPr lang="en-US" dirty="0" smtClean="0"/>
              <a:t>Preserve detailed biological relationships.</a:t>
            </a:r>
          </a:p>
          <a:p>
            <a:r>
              <a:rPr lang="en-US" dirty="0" smtClean="0"/>
              <a:t>Attempt to integrate multiple molecular alterations together to yield lists of altered pathway activities.</a:t>
            </a:r>
          </a:p>
          <a:p>
            <a:r>
              <a:rPr lang="en-US" dirty="0"/>
              <a:t>Pathway modeling shades into Systems Biology</a:t>
            </a:r>
          </a:p>
          <a:p>
            <a:pPr marL="0" indent="0">
              <a:buNone/>
            </a:pPr>
            <a:endParaRPr lang="en-US" dirty="0" smtClean="0"/>
          </a:p>
          <a:p>
            <a:endParaRPr lang="en-US" dirty="0" smtClean="0"/>
          </a:p>
          <a:p>
            <a:endParaRPr lang="en-US" dirty="0"/>
          </a:p>
        </p:txBody>
      </p:sp>
    </p:spTree>
    <p:extLst>
      <p:ext uri="{BB962C8B-B14F-4D97-AF65-F5344CB8AC3E}">
        <p14:creationId xmlns:p14="http://schemas.microsoft.com/office/powerpoint/2010/main" val="1421562154"/>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27384"/>
            <a:ext cx="8839200" cy="1143000"/>
          </a:xfrm>
        </p:spPr>
        <p:txBody>
          <a:bodyPr/>
          <a:lstStyle/>
          <a:p>
            <a:r>
              <a:rPr lang="en-US" dirty="0" smtClean="0"/>
              <a:t>Types of Pathway-Based Modeling</a:t>
            </a:r>
            <a:endParaRPr lang="en-US" dirty="0"/>
          </a:p>
        </p:txBody>
      </p:sp>
      <p:sp>
        <p:nvSpPr>
          <p:cNvPr id="3" name="Content Placeholder 2"/>
          <p:cNvSpPr>
            <a:spLocks noGrp="1"/>
          </p:cNvSpPr>
          <p:nvPr>
            <p:ph idx="1"/>
          </p:nvPr>
        </p:nvSpPr>
        <p:spPr>
          <a:xfrm>
            <a:off x="179512" y="1340768"/>
            <a:ext cx="8839200" cy="4724400"/>
          </a:xfrm>
        </p:spPr>
        <p:txBody>
          <a:bodyPr>
            <a:normAutofit/>
          </a:bodyPr>
          <a:lstStyle/>
          <a:p>
            <a:r>
              <a:rPr lang="en-US" dirty="0" smtClean="0"/>
              <a:t>Partial differential equations/</a:t>
            </a:r>
            <a:r>
              <a:rPr lang="en-US" dirty="0" err="1" smtClean="0"/>
              <a:t>boolean</a:t>
            </a:r>
            <a:r>
              <a:rPr lang="en-US" dirty="0" smtClean="0"/>
              <a:t> models, e.g. </a:t>
            </a:r>
            <a:r>
              <a:rPr lang="en-US" dirty="0" err="1" smtClean="0"/>
              <a:t>CellNetAnalyzer</a:t>
            </a:r>
            <a:endParaRPr lang="en-US" dirty="0" smtClean="0"/>
          </a:p>
          <a:p>
            <a:pPr lvl="1"/>
            <a:r>
              <a:rPr lang="en-US" dirty="0" smtClean="0"/>
              <a:t>Mostly suited for biochemical systems (metabolomics)</a:t>
            </a:r>
          </a:p>
          <a:p>
            <a:r>
              <a:rPr lang="en-US" dirty="0" smtClean="0"/>
              <a:t>Network flow models, e.g. </a:t>
            </a:r>
            <a:r>
              <a:rPr lang="en-US" dirty="0" err="1" smtClean="0"/>
              <a:t>NetPhorest</a:t>
            </a:r>
            <a:r>
              <a:rPr lang="en-US" dirty="0" smtClean="0"/>
              <a:t>, </a:t>
            </a:r>
            <a:r>
              <a:rPr lang="en-US" dirty="0" err="1" smtClean="0"/>
              <a:t>NetworKIN</a:t>
            </a:r>
            <a:endParaRPr lang="en-US" dirty="0" smtClean="0"/>
          </a:p>
          <a:p>
            <a:pPr lvl="1"/>
            <a:r>
              <a:rPr lang="en-US" dirty="0" smtClean="0"/>
              <a:t>Mostly suited for kinase cascades (phosphorylation info)</a:t>
            </a:r>
          </a:p>
          <a:p>
            <a:r>
              <a:rPr lang="en-US" dirty="0" smtClean="0"/>
              <a:t>Transcriptional regulatory network-based reconstruction methods, e.g. </a:t>
            </a:r>
            <a:r>
              <a:rPr lang="en-US" dirty="0" err="1" smtClean="0"/>
              <a:t>ARACNe</a:t>
            </a:r>
            <a:r>
              <a:rPr lang="en-US" dirty="0" smtClean="0"/>
              <a:t> (expression arrays)</a:t>
            </a:r>
          </a:p>
          <a:p>
            <a:r>
              <a:rPr lang="en-US" dirty="0" smtClean="0"/>
              <a:t>Probabilistic graph models (PGMs), e.g. PARADIGM</a:t>
            </a:r>
          </a:p>
          <a:p>
            <a:pPr lvl="1"/>
            <a:r>
              <a:rPr lang="en-US" dirty="0" smtClean="0"/>
              <a:t>Most general form of pathway modeling for cancer analysis at this time.</a:t>
            </a:r>
          </a:p>
          <a:p>
            <a:pPr lvl="1"/>
            <a:endParaRPr lang="en-US" dirty="0"/>
          </a:p>
        </p:txBody>
      </p:sp>
    </p:spTree>
    <p:extLst>
      <p:ext uri="{BB962C8B-B14F-4D97-AF65-F5344CB8AC3E}">
        <p14:creationId xmlns:p14="http://schemas.microsoft.com/office/powerpoint/2010/main" val="2248308356"/>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Probabilistic Graphical Model (PGM) based Pathway Analysis</a:t>
            </a:r>
            <a:endParaRPr lang="en-US" dirty="0"/>
          </a:p>
        </p:txBody>
      </p:sp>
      <p:sp>
        <p:nvSpPr>
          <p:cNvPr id="3" name="Content Placeholder 2"/>
          <p:cNvSpPr>
            <a:spLocks noGrp="1"/>
          </p:cNvSpPr>
          <p:nvPr>
            <p:ph idx="1"/>
          </p:nvPr>
        </p:nvSpPr>
        <p:spPr/>
        <p:txBody>
          <a:bodyPr/>
          <a:lstStyle/>
          <a:p>
            <a:pPr lvl="1">
              <a:buFont typeface="Arial"/>
              <a:buChar char="•"/>
            </a:pPr>
            <a:r>
              <a:rPr lang="en-US" dirty="0"/>
              <a:t>Attempt to integrate multiple molecular alterations together to yield lists of altered pathway activities.</a:t>
            </a:r>
          </a:p>
          <a:p>
            <a:pPr lvl="2"/>
            <a:r>
              <a:rPr lang="en-US" dirty="0"/>
              <a:t>Many </a:t>
            </a:r>
            <a:r>
              <a:rPr lang="en-US" dirty="0" err="1"/>
              <a:t>omics</a:t>
            </a:r>
            <a:r>
              <a:rPr lang="en-US" dirty="0"/>
              <a:t> data types available for one single patient</a:t>
            </a:r>
          </a:p>
          <a:p>
            <a:pPr lvl="2"/>
            <a:r>
              <a:rPr lang="en-US" dirty="0"/>
              <a:t>CNV, gene expression, methylation, somatic mutations, etc.</a:t>
            </a:r>
          </a:p>
          <a:p>
            <a:pPr lvl="1">
              <a:buFont typeface="Arial"/>
              <a:buChar char="•"/>
            </a:pPr>
            <a:r>
              <a:rPr lang="en-US" dirty="0"/>
              <a:t>Pathway and network-based Simulation</a:t>
            </a:r>
          </a:p>
          <a:p>
            <a:pPr lvl="2"/>
            <a:r>
              <a:rPr lang="en-US" dirty="0"/>
              <a:t>Find significantly impacted pathways for diseases</a:t>
            </a:r>
          </a:p>
          <a:p>
            <a:pPr lvl="2"/>
            <a:r>
              <a:rPr lang="en-US" dirty="0"/>
              <a:t>Link pathway activities to patient phenotypes</a:t>
            </a:r>
          </a:p>
          <a:p>
            <a:pPr lvl="2"/>
            <a:r>
              <a:rPr lang="en-US" dirty="0"/>
              <a:t>Predict drug effects: one drug or multiple drugs together?</a:t>
            </a:r>
          </a:p>
          <a:p>
            <a:endParaRPr lang="en-US" dirty="0"/>
          </a:p>
        </p:txBody>
      </p:sp>
    </p:spTree>
    <p:extLst>
      <p:ext uri="{BB962C8B-B14F-4D97-AF65-F5344CB8AC3E}">
        <p14:creationId xmlns:p14="http://schemas.microsoft.com/office/powerpoint/2010/main" val="1694038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Title 1"/>
          <p:cNvSpPr>
            <a:spLocks noGrp="1"/>
          </p:cNvSpPr>
          <p:nvPr>
            <p:ph type="title"/>
          </p:nvPr>
        </p:nvSpPr>
        <p:spPr/>
        <p:txBody>
          <a:bodyPr/>
          <a:lstStyle/>
          <a:p>
            <a:r>
              <a:rPr lang="en-US">
                <a:latin typeface="Calibri" charset="0"/>
                <a:ea typeface="ＭＳ Ｐゴシック" charset="0"/>
              </a:rPr>
              <a:t>Learning Objectives of Module</a:t>
            </a:r>
          </a:p>
        </p:txBody>
      </p:sp>
      <p:sp>
        <p:nvSpPr>
          <p:cNvPr id="12290" name="Content Placeholder 2"/>
          <p:cNvSpPr>
            <a:spLocks noGrp="1"/>
          </p:cNvSpPr>
          <p:nvPr>
            <p:ph idx="1"/>
          </p:nvPr>
        </p:nvSpPr>
        <p:spPr/>
        <p:txBody>
          <a:bodyPr/>
          <a:lstStyle/>
          <a:p>
            <a:r>
              <a:rPr lang="en-US" dirty="0" smtClean="0">
                <a:latin typeface="Calibri" charset="0"/>
                <a:ea typeface="ＭＳ Ｐゴシック" charset="0"/>
              </a:rPr>
              <a:t>Understand the principles of pathway and network analysis.</a:t>
            </a:r>
          </a:p>
          <a:p>
            <a:pPr lvl="1"/>
            <a:r>
              <a:rPr lang="en-US" dirty="0" smtClean="0">
                <a:latin typeface="Calibri" charset="0"/>
                <a:ea typeface="ＭＳ Ｐゴシック" charset="0"/>
              </a:rPr>
              <a:t>Sources of pathway and network data.</a:t>
            </a:r>
          </a:p>
          <a:p>
            <a:pPr lvl="1"/>
            <a:r>
              <a:rPr lang="en-US" dirty="0" smtClean="0">
                <a:latin typeface="Calibri" charset="0"/>
                <a:ea typeface="ＭＳ Ｐゴシック" charset="0"/>
              </a:rPr>
              <a:t>Analytical approaches to data analysis, visualization and integration.</a:t>
            </a:r>
          </a:p>
          <a:p>
            <a:pPr lvl="1"/>
            <a:r>
              <a:rPr lang="en-US" dirty="0" smtClean="0">
                <a:latin typeface="Calibri" charset="0"/>
                <a:ea typeface="ＭＳ Ｐゴシック" charset="0"/>
              </a:rPr>
              <a:t>Overview of the construction and applications of the </a:t>
            </a:r>
            <a:r>
              <a:rPr lang="en-US" dirty="0" err="1" smtClean="0">
                <a:latin typeface="Calibri" charset="0"/>
                <a:ea typeface="ＭＳ Ｐゴシック" charset="0"/>
              </a:rPr>
              <a:t>Reactome</a:t>
            </a:r>
            <a:r>
              <a:rPr lang="en-US" dirty="0" smtClean="0">
                <a:latin typeface="Calibri" charset="0"/>
                <a:ea typeface="ＭＳ Ｐゴシック" charset="0"/>
              </a:rPr>
              <a:t> Functional Interaction (</a:t>
            </a:r>
            <a:r>
              <a:rPr lang="en-US" dirty="0" err="1" smtClean="0">
                <a:latin typeface="Calibri" charset="0"/>
                <a:ea typeface="ＭＳ Ｐゴシック" charset="0"/>
              </a:rPr>
              <a:t>ReactomeFI</a:t>
            </a:r>
            <a:r>
              <a:rPr lang="en-US" dirty="0" smtClean="0">
                <a:latin typeface="Calibri" charset="0"/>
                <a:ea typeface="ＭＳ Ｐゴシック" charset="0"/>
              </a:rPr>
              <a:t>) network. </a:t>
            </a:r>
            <a:endParaRPr lang="en-US" dirty="0">
              <a:latin typeface="Calibri" charset="0"/>
              <a:ea typeface="ＭＳ Ｐゴシック" charset="0"/>
            </a:endParaRPr>
          </a:p>
        </p:txBody>
      </p:sp>
    </p:spTree>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512" y="13725"/>
            <a:ext cx="8839200" cy="1143000"/>
          </a:xfrm>
        </p:spPr>
        <p:txBody>
          <a:bodyPr/>
          <a:lstStyle/>
          <a:p>
            <a:r>
              <a:rPr lang="en-US" dirty="0" smtClean="0"/>
              <a:t>PARADIGM</a:t>
            </a:r>
            <a:endParaRPr lang="en-US" dirty="0"/>
          </a:p>
        </p:txBody>
      </p:sp>
      <p:sp>
        <p:nvSpPr>
          <p:cNvPr id="4" name="Oval 3"/>
          <p:cNvSpPr/>
          <p:nvPr/>
        </p:nvSpPr>
        <p:spPr>
          <a:xfrm>
            <a:off x="499356" y="1950095"/>
            <a:ext cx="1224136" cy="8640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MDM2</a:t>
            </a:r>
            <a:endParaRPr lang="en-US" sz="1600" dirty="0"/>
          </a:p>
        </p:txBody>
      </p:sp>
      <p:sp>
        <p:nvSpPr>
          <p:cNvPr id="5" name="Oval 4"/>
          <p:cNvSpPr/>
          <p:nvPr/>
        </p:nvSpPr>
        <p:spPr>
          <a:xfrm>
            <a:off x="499356" y="3255367"/>
            <a:ext cx="1224136" cy="8640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TP53</a:t>
            </a:r>
            <a:endParaRPr lang="en-US" sz="1600" dirty="0"/>
          </a:p>
        </p:txBody>
      </p:sp>
      <p:sp>
        <p:nvSpPr>
          <p:cNvPr id="6" name="TextBox 5"/>
          <p:cNvSpPr txBox="1"/>
          <p:nvPr/>
        </p:nvSpPr>
        <p:spPr>
          <a:xfrm>
            <a:off x="323528" y="4623520"/>
            <a:ext cx="1575792" cy="461665"/>
          </a:xfrm>
          <a:prstGeom prst="rect">
            <a:avLst/>
          </a:prstGeom>
          <a:solidFill>
            <a:srgbClr val="FFC000"/>
          </a:solidFill>
        </p:spPr>
        <p:txBody>
          <a:bodyPr wrap="square" rtlCol="0">
            <a:spAutoFit/>
          </a:bodyPr>
          <a:lstStyle/>
          <a:p>
            <a:r>
              <a:rPr lang="en-US" dirty="0" smtClean="0"/>
              <a:t>Apoptosis</a:t>
            </a:r>
            <a:endParaRPr lang="en-US" dirty="0"/>
          </a:p>
        </p:txBody>
      </p:sp>
      <p:cxnSp>
        <p:nvCxnSpPr>
          <p:cNvPr id="8" name="Straight Connector 7"/>
          <p:cNvCxnSpPr/>
          <p:nvPr/>
        </p:nvCxnSpPr>
        <p:spPr>
          <a:xfrm>
            <a:off x="1111424" y="2814191"/>
            <a:ext cx="0" cy="369168"/>
          </a:xfrm>
          <a:prstGeom prst="line">
            <a:avLst/>
          </a:prstGeom>
        </p:spPr>
        <p:style>
          <a:lnRef idx="3">
            <a:schemeClr val="accent1"/>
          </a:lnRef>
          <a:fillRef idx="0">
            <a:schemeClr val="accent1"/>
          </a:fillRef>
          <a:effectRef idx="2">
            <a:schemeClr val="accent1"/>
          </a:effectRef>
          <a:fontRef idx="minor">
            <a:schemeClr val="tx1"/>
          </a:fontRef>
        </p:style>
      </p:cxnSp>
      <p:cxnSp>
        <p:nvCxnSpPr>
          <p:cNvPr id="9" name="Straight Connector 8"/>
          <p:cNvCxnSpPr/>
          <p:nvPr/>
        </p:nvCxnSpPr>
        <p:spPr>
          <a:xfrm>
            <a:off x="933500" y="3183359"/>
            <a:ext cx="355848"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11" name="Straight Connector 10"/>
          <p:cNvCxnSpPr/>
          <p:nvPr/>
        </p:nvCxnSpPr>
        <p:spPr>
          <a:xfrm>
            <a:off x="1115616" y="4182343"/>
            <a:ext cx="0" cy="369168"/>
          </a:xfrm>
          <a:prstGeom prst="line">
            <a:avLst/>
          </a:prstGeom>
          <a:ln>
            <a:tailEnd type="triangle"/>
          </a:ln>
        </p:spPr>
        <p:style>
          <a:lnRef idx="3">
            <a:schemeClr val="accent1"/>
          </a:lnRef>
          <a:fillRef idx="0">
            <a:schemeClr val="accent1"/>
          </a:fillRef>
          <a:effectRef idx="2">
            <a:schemeClr val="accent1"/>
          </a:effectRef>
          <a:fontRef idx="minor">
            <a:schemeClr val="tx1"/>
          </a:fontRef>
        </p:style>
      </p:cxnSp>
      <p:grpSp>
        <p:nvGrpSpPr>
          <p:cNvPr id="57" name="Group 56"/>
          <p:cNvGrpSpPr/>
          <p:nvPr/>
        </p:nvGrpSpPr>
        <p:grpSpPr>
          <a:xfrm>
            <a:off x="1644925" y="903041"/>
            <a:ext cx="6818111" cy="3502699"/>
            <a:chOff x="1644925" y="903040"/>
            <a:chExt cx="6818110" cy="3502699"/>
          </a:xfrm>
        </p:grpSpPr>
        <p:sp>
          <p:nvSpPr>
            <p:cNvPr id="47" name="Rectangle 46"/>
            <p:cNvSpPr/>
            <p:nvPr/>
          </p:nvSpPr>
          <p:spPr>
            <a:xfrm>
              <a:off x="1644925" y="903040"/>
              <a:ext cx="1120316" cy="504056"/>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Mutation</a:t>
              </a:r>
              <a:endParaRPr lang="en-US" sz="1600" dirty="0"/>
            </a:p>
          </p:txBody>
        </p:sp>
        <p:sp>
          <p:nvSpPr>
            <p:cNvPr id="48" name="Rectangle 47"/>
            <p:cNvSpPr/>
            <p:nvPr/>
          </p:nvSpPr>
          <p:spPr>
            <a:xfrm>
              <a:off x="1942998" y="3613649"/>
              <a:ext cx="1183940" cy="585324"/>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mRNA Change</a:t>
              </a:r>
              <a:endParaRPr lang="en-US" sz="1600" dirty="0"/>
            </a:p>
          </p:txBody>
        </p:sp>
        <p:sp>
          <p:nvSpPr>
            <p:cNvPr id="49" name="Rectangle 48"/>
            <p:cNvSpPr/>
            <p:nvPr/>
          </p:nvSpPr>
          <p:spPr>
            <a:xfrm>
              <a:off x="7279095" y="976098"/>
              <a:ext cx="1183940" cy="585324"/>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CNV</a:t>
              </a:r>
              <a:endParaRPr lang="en-US" sz="1600" dirty="0"/>
            </a:p>
          </p:txBody>
        </p:sp>
        <p:sp>
          <p:nvSpPr>
            <p:cNvPr id="50" name="Lightning Bolt 49"/>
            <p:cNvSpPr/>
            <p:nvPr/>
          </p:nvSpPr>
          <p:spPr>
            <a:xfrm>
              <a:off x="2354948" y="1381402"/>
              <a:ext cx="360040" cy="360040"/>
            </a:xfrm>
            <a:prstGeom prst="lightningBolt">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Lightning Bolt 50"/>
            <p:cNvSpPr/>
            <p:nvPr/>
          </p:nvSpPr>
          <p:spPr>
            <a:xfrm rot="15291540">
              <a:off x="2668131" y="3218653"/>
              <a:ext cx="360040" cy="360040"/>
            </a:xfrm>
            <a:prstGeom prst="lightningBolt">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Lightning Bolt 51"/>
            <p:cNvSpPr/>
            <p:nvPr/>
          </p:nvSpPr>
          <p:spPr>
            <a:xfrm rot="5618425">
              <a:off x="7151419" y="1520789"/>
              <a:ext cx="360040" cy="360040"/>
            </a:xfrm>
            <a:prstGeom prst="lightningBolt">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p:cNvSpPr/>
            <p:nvPr/>
          </p:nvSpPr>
          <p:spPr>
            <a:xfrm>
              <a:off x="7060468" y="3501008"/>
              <a:ext cx="1183940" cy="585324"/>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Mass spec</a:t>
              </a:r>
              <a:endParaRPr lang="en-US" sz="1600" dirty="0"/>
            </a:p>
          </p:txBody>
        </p:sp>
        <p:sp>
          <p:nvSpPr>
            <p:cNvPr id="56" name="Lightning Bolt 55"/>
            <p:cNvSpPr/>
            <p:nvPr/>
          </p:nvSpPr>
          <p:spPr>
            <a:xfrm rot="5618425">
              <a:off x="6932792" y="4045699"/>
              <a:ext cx="360040" cy="360040"/>
            </a:xfrm>
            <a:prstGeom prst="lightningBolt">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2" name="Group 151"/>
          <p:cNvGrpSpPr/>
          <p:nvPr/>
        </p:nvGrpSpPr>
        <p:grpSpPr>
          <a:xfrm>
            <a:off x="2771800" y="1268760"/>
            <a:ext cx="6223992" cy="5112568"/>
            <a:chOff x="2771800" y="1268760"/>
            <a:chExt cx="6223992" cy="5112568"/>
          </a:xfrm>
        </p:grpSpPr>
        <p:cxnSp>
          <p:nvCxnSpPr>
            <p:cNvPr id="153" name="Straight Connector 152"/>
            <p:cNvCxnSpPr/>
            <p:nvPr/>
          </p:nvCxnSpPr>
          <p:spPr>
            <a:xfrm>
              <a:off x="7140352" y="5929736"/>
              <a:ext cx="279648" cy="0"/>
            </a:xfrm>
            <a:prstGeom prst="line">
              <a:avLst/>
            </a:prstGeom>
            <a:ln>
              <a:tailEnd type="triangle"/>
            </a:ln>
          </p:spPr>
          <p:style>
            <a:lnRef idx="3">
              <a:schemeClr val="accent1"/>
            </a:lnRef>
            <a:fillRef idx="0">
              <a:schemeClr val="accent1"/>
            </a:fillRef>
            <a:effectRef idx="2">
              <a:schemeClr val="accent1"/>
            </a:effectRef>
            <a:fontRef idx="minor">
              <a:schemeClr val="tx1"/>
            </a:fontRef>
          </p:style>
        </p:cxnSp>
        <p:grpSp>
          <p:nvGrpSpPr>
            <p:cNvPr id="154" name="Group 153"/>
            <p:cNvGrpSpPr/>
            <p:nvPr/>
          </p:nvGrpSpPr>
          <p:grpSpPr>
            <a:xfrm>
              <a:off x="2771800" y="1268760"/>
              <a:ext cx="6223992" cy="5112568"/>
              <a:chOff x="2771800" y="1268760"/>
              <a:chExt cx="6223992" cy="5112568"/>
            </a:xfrm>
          </p:grpSpPr>
          <p:sp>
            <p:nvSpPr>
              <p:cNvPr id="155" name="TextBox 154"/>
              <p:cNvSpPr txBox="1"/>
              <p:nvPr/>
            </p:nvSpPr>
            <p:spPr>
              <a:xfrm>
                <a:off x="7420000" y="5718447"/>
                <a:ext cx="1575792" cy="461665"/>
              </a:xfrm>
              <a:prstGeom prst="rect">
                <a:avLst/>
              </a:prstGeom>
              <a:solidFill>
                <a:srgbClr val="FFC000"/>
              </a:solidFill>
            </p:spPr>
            <p:txBody>
              <a:bodyPr wrap="square" rtlCol="0">
                <a:spAutoFit/>
              </a:bodyPr>
              <a:lstStyle/>
              <a:p>
                <a:r>
                  <a:rPr lang="en-US" dirty="0" smtClean="0"/>
                  <a:t>Apoptosis</a:t>
                </a:r>
                <a:endParaRPr lang="en-US" dirty="0"/>
              </a:p>
            </p:txBody>
          </p:sp>
          <p:grpSp>
            <p:nvGrpSpPr>
              <p:cNvPr id="156" name="Group 155"/>
              <p:cNvGrpSpPr/>
              <p:nvPr/>
            </p:nvGrpSpPr>
            <p:grpSpPr>
              <a:xfrm>
                <a:off x="2771800" y="1268760"/>
                <a:ext cx="4331366" cy="5112568"/>
                <a:chOff x="2771800" y="1268760"/>
                <a:chExt cx="4331366" cy="5112568"/>
              </a:xfrm>
            </p:grpSpPr>
            <p:sp>
              <p:nvSpPr>
                <p:cNvPr id="157" name="Oval 156"/>
                <p:cNvSpPr/>
                <p:nvPr/>
              </p:nvSpPr>
              <p:spPr>
                <a:xfrm>
                  <a:off x="2771800" y="1268760"/>
                  <a:ext cx="1944216" cy="8640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MDM2</a:t>
                  </a:r>
                </a:p>
                <a:p>
                  <a:pPr algn="ctr"/>
                  <a:r>
                    <a:rPr lang="en-US" sz="1600" dirty="0" smtClean="0"/>
                    <a:t>gene</a:t>
                  </a:r>
                  <a:endParaRPr lang="en-US" sz="1600" dirty="0"/>
                </a:p>
              </p:txBody>
            </p:sp>
            <p:sp>
              <p:nvSpPr>
                <p:cNvPr id="158" name="Oval 157"/>
                <p:cNvSpPr/>
                <p:nvPr/>
              </p:nvSpPr>
              <p:spPr>
                <a:xfrm>
                  <a:off x="2771800" y="2636912"/>
                  <a:ext cx="1944216" cy="8640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MDM2</a:t>
                  </a:r>
                </a:p>
                <a:p>
                  <a:pPr algn="ctr"/>
                  <a:r>
                    <a:rPr lang="en-US" sz="1600" dirty="0" smtClean="0"/>
                    <a:t>RNA</a:t>
                  </a:r>
                  <a:endParaRPr lang="en-US" sz="1600" dirty="0"/>
                </a:p>
              </p:txBody>
            </p:sp>
            <p:sp>
              <p:nvSpPr>
                <p:cNvPr id="159" name="Oval 158"/>
                <p:cNvSpPr/>
                <p:nvPr/>
              </p:nvSpPr>
              <p:spPr>
                <a:xfrm>
                  <a:off x="2771800" y="4149080"/>
                  <a:ext cx="2016224" cy="8640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MDM2</a:t>
                  </a:r>
                </a:p>
                <a:p>
                  <a:pPr algn="ctr"/>
                  <a:r>
                    <a:rPr lang="en-US" sz="1600" dirty="0" smtClean="0"/>
                    <a:t>protein</a:t>
                  </a:r>
                  <a:endParaRPr lang="en-US" sz="1600" dirty="0"/>
                </a:p>
              </p:txBody>
            </p:sp>
            <p:sp>
              <p:nvSpPr>
                <p:cNvPr id="160" name="Oval 159"/>
                <p:cNvSpPr/>
                <p:nvPr/>
              </p:nvSpPr>
              <p:spPr>
                <a:xfrm>
                  <a:off x="5148064" y="1268760"/>
                  <a:ext cx="1944216" cy="8640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TP53</a:t>
                  </a:r>
                </a:p>
                <a:p>
                  <a:pPr algn="ctr"/>
                  <a:r>
                    <a:rPr lang="en-US" sz="1600" dirty="0" smtClean="0"/>
                    <a:t>gene</a:t>
                  </a:r>
                  <a:endParaRPr lang="en-US" sz="1600" dirty="0"/>
                </a:p>
              </p:txBody>
            </p:sp>
            <p:sp>
              <p:nvSpPr>
                <p:cNvPr id="161" name="Oval 160"/>
                <p:cNvSpPr/>
                <p:nvPr/>
              </p:nvSpPr>
              <p:spPr>
                <a:xfrm>
                  <a:off x="5148064" y="2636912"/>
                  <a:ext cx="1944216" cy="8640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TP53</a:t>
                  </a:r>
                </a:p>
                <a:p>
                  <a:pPr algn="ctr"/>
                  <a:r>
                    <a:rPr lang="en-US" sz="1600" dirty="0" smtClean="0"/>
                    <a:t>RNA</a:t>
                  </a:r>
                  <a:endParaRPr lang="en-US" sz="1600" dirty="0"/>
                </a:p>
              </p:txBody>
            </p:sp>
            <p:sp>
              <p:nvSpPr>
                <p:cNvPr id="162" name="Oval 161"/>
                <p:cNvSpPr/>
                <p:nvPr/>
              </p:nvSpPr>
              <p:spPr>
                <a:xfrm>
                  <a:off x="5148064" y="4077072"/>
                  <a:ext cx="1944216" cy="8640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TP53</a:t>
                  </a:r>
                </a:p>
                <a:p>
                  <a:pPr algn="ctr"/>
                  <a:r>
                    <a:rPr lang="en-US" sz="1600" dirty="0" smtClean="0"/>
                    <a:t>protein</a:t>
                  </a:r>
                  <a:endParaRPr lang="en-US" sz="1600" dirty="0"/>
                </a:p>
              </p:txBody>
            </p:sp>
            <p:sp>
              <p:nvSpPr>
                <p:cNvPr id="163" name="Oval 162"/>
                <p:cNvSpPr/>
                <p:nvPr/>
              </p:nvSpPr>
              <p:spPr>
                <a:xfrm>
                  <a:off x="2771800" y="5517232"/>
                  <a:ext cx="2016224" cy="8640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MDM2</a:t>
                  </a:r>
                </a:p>
                <a:p>
                  <a:pPr algn="ctr"/>
                  <a:r>
                    <a:rPr lang="en-US" sz="1600" dirty="0" smtClean="0"/>
                    <a:t>Active protein</a:t>
                  </a:r>
                  <a:endParaRPr lang="en-US" sz="1600" dirty="0"/>
                </a:p>
              </p:txBody>
            </p:sp>
            <p:sp>
              <p:nvSpPr>
                <p:cNvPr id="164" name="Oval 163"/>
                <p:cNvSpPr/>
                <p:nvPr/>
              </p:nvSpPr>
              <p:spPr>
                <a:xfrm>
                  <a:off x="5158950" y="5517232"/>
                  <a:ext cx="1944216" cy="8640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TP53</a:t>
                  </a:r>
                </a:p>
                <a:p>
                  <a:pPr algn="ctr"/>
                  <a:r>
                    <a:rPr lang="en-US" sz="1600" dirty="0" smtClean="0"/>
                    <a:t>Active protein</a:t>
                  </a:r>
                  <a:endParaRPr lang="en-US" sz="1600" dirty="0"/>
                </a:p>
              </p:txBody>
            </p:sp>
            <p:cxnSp>
              <p:nvCxnSpPr>
                <p:cNvPr id="165" name="Straight Connector 164"/>
                <p:cNvCxnSpPr/>
                <p:nvPr/>
              </p:nvCxnSpPr>
              <p:spPr>
                <a:xfrm>
                  <a:off x="3747254" y="2195736"/>
                  <a:ext cx="0" cy="369168"/>
                </a:xfrm>
                <a:prstGeom prst="line">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66" name="Straight Connector 165"/>
                <p:cNvCxnSpPr/>
                <p:nvPr/>
              </p:nvCxnSpPr>
              <p:spPr>
                <a:xfrm>
                  <a:off x="3769026" y="3635896"/>
                  <a:ext cx="0" cy="369168"/>
                </a:xfrm>
                <a:prstGeom prst="line">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67" name="Straight Connector 166"/>
                <p:cNvCxnSpPr/>
                <p:nvPr/>
              </p:nvCxnSpPr>
              <p:spPr>
                <a:xfrm>
                  <a:off x="3784106" y="5076056"/>
                  <a:ext cx="0" cy="369168"/>
                </a:xfrm>
                <a:prstGeom prst="line">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68" name="Straight Connector 167"/>
                <p:cNvCxnSpPr/>
                <p:nvPr/>
              </p:nvCxnSpPr>
              <p:spPr>
                <a:xfrm>
                  <a:off x="6084168" y="2204864"/>
                  <a:ext cx="0" cy="369168"/>
                </a:xfrm>
                <a:prstGeom prst="line">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69" name="Straight Connector 168"/>
                <p:cNvCxnSpPr/>
                <p:nvPr/>
              </p:nvCxnSpPr>
              <p:spPr>
                <a:xfrm>
                  <a:off x="6123518" y="3603238"/>
                  <a:ext cx="0" cy="369168"/>
                </a:xfrm>
                <a:prstGeom prst="line">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70" name="Straight Connector 169"/>
                <p:cNvCxnSpPr/>
                <p:nvPr/>
              </p:nvCxnSpPr>
              <p:spPr>
                <a:xfrm>
                  <a:off x="6151982" y="5065170"/>
                  <a:ext cx="0" cy="369168"/>
                </a:xfrm>
                <a:prstGeom prst="line">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71" name="Straight Connector 170"/>
                <p:cNvCxnSpPr/>
                <p:nvPr/>
              </p:nvCxnSpPr>
              <p:spPr>
                <a:xfrm flipV="1">
                  <a:off x="4788024" y="5249754"/>
                  <a:ext cx="1296144" cy="468694"/>
                </a:xfrm>
                <a:prstGeom prst="line">
                  <a:avLst/>
                </a:prstGeom>
                <a:ln>
                  <a:tailEnd type="triangle"/>
                </a:ln>
              </p:spPr>
              <p:style>
                <a:lnRef idx="3">
                  <a:schemeClr val="accent1"/>
                </a:lnRef>
                <a:fillRef idx="0">
                  <a:schemeClr val="accent1"/>
                </a:fillRef>
                <a:effectRef idx="2">
                  <a:schemeClr val="accent1"/>
                </a:effectRef>
                <a:fontRef idx="minor">
                  <a:schemeClr val="tx1"/>
                </a:fontRef>
              </p:style>
            </p:cxnSp>
            <p:sp>
              <p:nvSpPr>
                <p:cNvPr id="172" name="Rectangle 171"/>
                <p:cNvSpPr/>
                <p:nvPr/>
              </p:nvSpPr>
              <p:spPr>
                <a:xfrm>
                  <a:off x="6107501" y="5192900"/>
                  <a:ext cx="88962" cy="889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Rectangle 172"/>
                <p:cNvSpPr/>
                <p:nvPr/>
              </p:nvSpPr>
              <p:spPr>
                <a:xfrm>
                  <a:off x="6084168" y="3717032"/>
                  <a:ext cx="88962" cy="889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 name="Rectangle 173"/>
                <p:cNvSpPr/>
                <p:nvPr/>
              </p:nvSpPr>
              <p:spPr>
                <a:xfrm>
                  <a:off x="6049949" y="2331926"/>
                  <a:ext cx="88962" cy="889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Rectangle 174"/>
                <p:cNvSpPr/>
                <p:nvPr/>
              </p:nvSpPr>
              <p:spPr>
                <a:xfrm>
                  <a:off x="3701836" y="2331926"/>
                  <a:ext cx="88962" cy="889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Rectangle 175"/>
                <p:cNvSpPr/>
                <p:nvPr/>
              </p:nvSpPr>
              <p:spPr>
                <a:xfrm>
                  <a:off x="3723608" y="3772086"/>
                  <a:ext cx="88962" cy="889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Rectangle 176"/>
                <p:cNvSpPr/>
                <p:nvPr/>
              </p:nvSpPr>
              <p:spPr>
                <a:xfrm>
                  <a:off x="3745380" y="5212246"/>
                  <a:ext cx="88962" cy="889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 name="TextBox 177"/>
                <p:cNvSpPr txBox="1"/>
                <p:nvPr/>
              </p:nvSpPr>
              <p:spPr>
                <a:xfrm>
                  <a:off x="3747828" y="2204864"/>
                  <a:ext cx="457695" cy="307777"/>
                </a:xfrm>
                <a:prstGeom prst="rect">
                  <a:avLst/>
                </a:prstGeom>
                <a:noFill/>
              </p:spPr>
              <p:txBody>
                <a:bodyPr wrap="none" rtlCol="0">
                  <a:spAutoFit/>
                </a:bodyPr>
                <a:lstStyle/>
                <a:p>
                  <a:r>
                    <a:rPr lang="en-US" sz="1400" i="1" dirty="0" smtClean="0"/>
                    <a:t>w1</a:t>
                  </a:r>
                  <a:endParaRPr lang="en-US" sz="1400" i="1" dirty="0"/>
                </a:p>
              </p:txBody>
            </p:sp>
            <p:sp>
              <p:nvSpPr>
                <p:cNvPr id="179" name="TextBox 178"/>
                <p:cNvSpPr txBox="1"/>
                <p:nvPr/>
              </p:nvSpPr>
              <p:spPr>
                <a:xfrm>
                  <a:off x="3776292" y="3625279"/>
                  <a:ext cx="457695" cy="307777"/>
                </a:xfrm>
                <a:prstGeom prst="rect">
                  <a:avLst/>
                </a:prstGeom>
                <a:noFill/>
              </p:spPr>
              <p:txBody>
                <a:bodyPr wrap="none" rtlCol="0">
                  <a:spAutoFit/>
                </a:bodyPr>
                <a:lstStyle/>
                <a:p>
                  <a:r>
                    <a:rPr lang="en-US" sz="1400" i="1" dirty="0" smtClean="0"/>
                    <a:t>w2</a:t>
                  </a:r>
                  <a:endParaRPr lang="en-US" sz="1400" i="1" dirty="0"/>
                </a:p>
              </p:txBody>
            </p:sp>
            <p:sp>
              <p:nvSpPr>
                <p:cNvPr id="180" name="TextBox 179"/>
                <p:cNvSpPr txBox="1"/>
                <p:nvPr/>
              </p:nvSpPr>
              <p:spPr>
                <a:xfrm>
                  <a:off x="3779912" y="5065439"/>
                  <a:ext cx="457695" cy="307777"/>
                </a:xfrm>
                <a:prstGeom prst="rect">
                  <a:avLst/>
                </a:prstGeom>
                <a:noFill/>
              </p:spPr>
              <p:txBody>
                <a:bodyPr wrap="none" rtlCol="0">
                  <a:spAutoFit/>
                </a:bodyPr>
                <a:lstStyle/>
                <a:p>
                  <a:r>
                    <a:rPr lang="en-US" sz="1400" i="1" dirty="0" smtClean="0"/>
                    <a:t>w3</a:t>
                  </a:r>
                  <a:endParaRPr lang="en-US" sz="1400" i="1" dirty="0"/>
                </a:p>
              </p:txBody>
            </p:sp>
            <p:sp>
              <p:nvSpPr>
                <p:cNvPr id="181" name="TextBox 180"/>
                <p:cNvSpPr txBox="1"/>
                <p:nvPr/>
              </p:nvSpPr>
              <p:spPr>
                <a:xfrm>
                  <a:off x="6156175" y="2204864"/>
                  <a:ext cx="457695" cy="307777"/>
                </a:xfrm>
                <a:prstGeom prst="rect">
                  <a:avLst/>
                </a:prstGeom>
                <a:noFill/>
              </p:spPr>
              <p:txBody>
                <a:bodyPr wrap="none" rtlCol="0">
                  <a:spAutoFit/>
                </a:bodyPr>
                <a:lstStyle/>
                <a:p>
                  <a:r>
                    <a:rPr lang="en-US" sz="1400" i="1" dirty="0" smtClean="0"/>
                    <a:t>w4</a:t>
                  </a:r>
                  <a:endParaRPr lang="en-US" sz="1400" i="1" dirty="0"/>
                </a:p>
              </p:txBody>
            </p:sp>
            <p:sp>
              <p:nvSpPr>
                <p:cNvPr id="182" name="TextBox 181"/>
                <p:cNvSpPr txBox="1"/>
                <p:nvPr/>
              </p:nvSpPr>
              <p:spPr>
                <a:xfrm>
                  <a:off x="6156175" y="3573016"/>
                  <a:ext cx="457695" cy="307777"/>
                </a:xfrm>
                <a:prstGeom prst="rect">
                  <a:avLst/>
                </a:prstGeom>
                <a:noFill/>
              </p:spPr>
              <p:txBody>
                <a:bodyPr wrap="none" rtlCol="0">
                  <a:spAutoFit/>
                </a:bodyPr>
                <a:lstStyle/>
                <a:p>
                  <a:r>
                    <a:rPr lang="en-US" sz="1400" i="1" dirty="0" smtClean="0"/>
                    <a:t>w5</a:t>
                  </a:r>
                  <a:endParaRPr lang="en-US" sz="1400" i="1" dirty="0"/>
                </a:p>
              </p:txBody>
            </p:sp>
            <p:sp>
              <p:nvSpPr>
                <p:cNvPr id="183" name="TextBox 182"/>
                <p:cNvSpPr txBox="1"/>
                <p:nvPr/>
              </p:nvSpPr>
              <p:spPr>
                <a:xfrm>
                  <a:off x="6228183" y="5054553"/>
                  <a:ext cx="457695" cy="307777"/>
                </a:xfrm>
                <a:prstGeom prst="rect">
                  <a:avLst/>
                </a:prstGeom>
                <a:noFill/>
              </p:spPr>
              <p:txBody>
                <a:bodyPr wrap="none" rtlCol="0">
                  <a:spAutoFit/>
                </a:bodyPr>
                <a:lstStyle/>
                <a:p>
                  <a:r>
                    <a:rPr lang="en-US" sz="1400" i="1" dirty="0" smtClean="0"/>
                    <a:t>w6</a:t>
                  </a:r>
                  <a:endParaRPr lang="en-US" sz="1400" i="1" dirty="0"/>
                </a:p>
              </p:txBody>
            </p:sp>
            <p:sp>
              <p:nvSpPr>
                <p:cNvPr id="184" name="TextBox 183"/>
                <p:cNvSpPr txBox="1"/>
                <p:nvPr/>
              </p:nvSpPr>
              <p:spPr>
                <a:xfrm>
                  <a:off x="5095430" y="5176324"/>
                  <a:ext cx="457695" cy="307777"/>
                </a:xfrm>
                <a:prstGeom prst="rect">
                  <a:avLst/>
                </a:prstGeom>
                <a:noFill/>
              </p:spPr>
              <p:txBody>
                <a:bodyPr wrap="none" rtlCol="0">
                  <a:spAutoFit/>
                </a:bodyPr>
                <a:lstStyle/>
                <a:p>
                  <a:r>
                    <a:rPr lang="en-US" sz="1400" i="1" dirty="0" smtClean="0"/>
                    <a:t>w7</a:t>
                  </a:r>
                  <a:endParaRPr lang="en-US" sz="1400" i="1" dirty="0"/>
                </a:p>
              </p:txBody>
            </p:sp>
            <p:sp>
              <p:nvSpPr>
                <p:cNvPr id="185" name="Rectangle 184"/>
                <p:cNvSpPr/>
                <p:nvPr/>
              </p:nvSpPr>
              <p:spPr>
                <a:xfrm>
                  <a:off x="5379168" y="5456110"/>
                  <a:ext cx="88962" cy="889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sp>
        <p:nvSpPr>
          <p:cNvPr id="187" name="Rectangle 186"/>
          <p:cNvSpPr/>
          <p:nvPr/>
        </p:nvSpPr>
        <p:spPr>
          <a:xfrm>
            <a:off x="539552" y="6550224"/>
            <a:ext cx="6060739" cy="307777"/>
          </a:xfrm>
          <a:prstGeom prst="rect">
            <a:avLst/>
          </a:prstGeom>
        </p:spPr>
        <p:txBody>
          <a:bodyPr wrap="square">
            <a:spAutoFit/>
          </a:bodyPr>
          <a:lstStyle/>
          <a:p>
            <a:r>
              <a:rPr lang="en-US" sz="1400" dirty="0" smtClean="0"/>
              <a:t>Adapted from </a:t>
            </a:r>
            <a:r>
              <a:rPr lang="en-US" sz="1400" dirty="0" err="1" smtClean="0"/>
              <a:t>Vaske</a:t>
            </a:r>
            <a:r>
              <a:rPr lang="en-US" sz="1400" dirty="0"/>
              <a:t>, Benz </a:t>
            </a:r>
            <a:r>
              <a:rPr lang="en-US" sz="1400" i="1" dirty="0"/>
              <a:t>et al.</a:t>
            </a:r>
            <a:r>
              <a:rPr lang="en-US" sz="1400" dirty="0"/>
              <a:t> Bioinformatics </a:t>
            </a:r>
            <a:r>
              <a:rPr lang="en-US" sz="1400" dirty="0" smtClean="0"/>
              <a:t>26:i237 (2010)</a:t>
            </a:r>
            <a:endParaRPr lang="en-US" sz="1400" dirty="0"/>
          </a:p>
        </p:txBody>
      </p:sp>
    </p:spTree>
    <p:extLst>
      <p:ext uri="{BB962C8B-B14F-4D97-AF65-F5344CB8AC3E}">
        <p14:creationId xmlns:p14="http://schemas.microsoft.com/office/powerpoint/2010/main" val="55550583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2"/>
                                        </p:tgtEl>
                                        <p:attrNameLst>
                                          <p:attrName>style.visibility</p:attrName>
                                        </p:attrNameLst>
                                      </p:cBhvr>
                                      <p:to>
                                        <p:strVal val="visible"/>
                                      </p:to>
                                    </p:set>
                                    <p:animEffect transition="in" filter="fade">
                                      <p:cBhvr>
                                        <p:cTn id="7" dur="500"/>
                                        <p:tgtEl>
                                          <p:spTgt spid="15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7"/>
                                        </p:tgtEl>
                                        <p:attrNameLst>
                                          <p:attrName>style.visibility</p:attrName>
                                        </p:attrNameLst>
                                      </p:cBhvr>
                                      <p:to>
                                        <p:strVal val="visible"/>
                                      </p:to>
                                    </p:set>
                                    <p:animEffect transition="in" filter="fade">
                                      <p:cBhvr>
                                        <p:cTn id="12"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smtClean="0"/>
              <a:t>Probabilistic Graphical Models (PGMs) for Reactome Pathways</a:t>
            </a:r>
            <a:endParaRPr lang="en-US" dirty="0"/>
          </a:p>
        </p:txBody>
      </p:sp>
      <p:pic>
        <p:nvPicPr>
          <p:cNvPr id="4" name="Picture 3" descr="Screen Shot 2016-02-29 at 6.34.3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5617" y="1844825"/>
            <a:ext cx="6701019" cy="4491993"/>
          </a:xfrm>
          <a:prstGeom prst="rect">
            <a:avLst/>
          </a:prstGeom>
        </p:spPr>
      </p:pic>
      <p:cxnSp>
        <p:nvCxnSpPr>
          <p:cNvPr id="6" name="Straight Arrow Connector 5"/>
          <p:cNvCxnSpPr/>
          <p:nvPr/>
        </p:nvCxnSpPr>
        <p:spPr>
          <a:xfrm flipV="1">
            <a:off x="2546811" y="2779182"/>
            <a:ext cx="0" cy="369614"/>
          </a:xfrm>
          <a:prstGeom prst="straightConnector1">
            <a:avLst/>
          </a:prstGeom>
          <a:ln>
            <a:solidFill>
              <a:srgbClr val="C4051C"/>
            </a:solidFill>
            <a:tailEnd type="arrow"/>
          </a:ln>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flipV="1">
            <a:off x="7599389" y="3234855"/>
            <a:ext cx="0" cy="369614"/>
          </a:xfrm>
          <a:prstGeom prst="straightConnector1">
            <a:avLst/>
          </a:prstGeom>
          <a:ln>
            <a:solidFill>
              <a:srgbClr val="C4051C"/>
            </a:solidFill>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flipV="1">
            <a:off x="7816635" y="4780414"/>
            <a:ext cx="0" cy="369614"/>
          </a:xfrm>
          <a:prstGeom prst="straightConnector1">
            <a:avLst/>
          </a:prstGeom>
          <a:ln>
            <a:solidFill>
              <a:srgbClr val="C4051C"/>
            </a:solidFill>
            <a:tailEnd type="arrow"/>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flipV="1">
            <a:off x="2510397" y="3731488"/>
            <a:ext cx="0" cy="312174"/>
          </a:xfrm>
          <a:prstGeom prst="straightConnector1">
            <a:avLst/>
          </a:prstGeom>
          <a:ln>
            <a:solidFill>
              <a:srgbClr val="C4051C"/>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197614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3" presetClass="exit" presetSubtype="10" fill="hold" nodeType="clickEffect">
                                  <p:stCondLst>
                                    <p:cond delay="0"/>
                                  </p:stCondLst>
                                  <p:childTnLst>
                                    <p:animEffect transition="out" filter="blinds(horizontal)">
                                      <p:cBhvr>
                                        <p:cTn id="14" dur="500"/>
                                        <p:tgtEl>
                                          <p:spTgt spid="6"/>
                                        </p:tgtEl>
                                      </p:cBhvr>
                                    </p:animEffect>
                                    <p:set>
                                      <p:cBhvr>
                                        <p:cTn id="15" dur="1" fill="hold">
                                          <p:stCondLst>
                                            <p:cond delay="499"/>
                                          </p:stCondLst>
                                        </p:cTn>
                                        <p:tgtEl>
                                          <p:spTgt spid="6"/>
                                        </p:tgtEl>
                                        <p:attrNameLst>
                                          <p:attrName>style.visibility</p:attrName>
                                        </p:attrNameLst>
                                      </p:cBhvr>
                                      <p:to>
                                        <p:strVal val="hidden"/>
                                      </p:to>
                                    </p:set>
                                  </p:childTnLst>
                                </p:cTn>
                              </p:par>
                              <p:par>
                                <p:cTn id="16" presetID="3" presetClass="exit" presetSubtype="10" fill="hold" nodeType="withEffect">
                                  <p:stCondLst>
                                    <p:cond delay="0"/>
                                  </p:stCondLst>
                                  <p:childTnLst>
                                    <p:animEffect transition="out" filter="blinds(horizontal)">
                                      <p:cBhvr>
                                        <p:cTn id="17" dur="500"/>
                                        <p:tgtEl>
                                          <p:spTgt spid="8"/>
                                        </p:tgtEl>
                                      </p:cBhvr>
                                    </p:animEffect>
                                    <p:set>
                                      <p:cBhvr>
                                        <p:cTn id="18" dur="1" fill="hold">
                                          <p:stCondLst>
                                            <p:cond delay="499"/>
                                          </p:stCondLst>
                                        </p:cTn>
                                        <p:tgtEl>
                                          <p:spTgt spid="8"/>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850969" y="765104"/>
            <a:ext cx="7555727" cy="5343562"/>
            <a:chOff x="966273" y="778190"/>
            <a:chExt cx="6842709" cy="5502879"/>
          </a:xfrm>
        </p:grpSpPr>
        <p:pic>
          <p:nvPicPr>
            <p:cNvPr id="4" name="Picture 3" descr="Screen Shot 2016-03-10 at 3.11.5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5984" y="3565579"/>
              <a:ext cx="6822998" cy="2715490"/>
            </a:xfrm>
            <a:prstGeom prst="rect">
              <a:avLst/>
            </a:prstGeom>
          </p:spPr>
        </p:pic>
        <p:pic>
          <p:nvPicPr>
            <p:cNvPr id="5" name="Picture 4" descr="Screen Shot 2016-03-10 at 3.13.38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5983" y="778190"/>
              <a:ext cx="6822998" cy="2705038"/>
            </a:xfrm>
            <a:prstGeom prst="rect">
              <a:avLst/>
            </a:prstGeom>
          </p:spPr>
        </p:pic>
        <p:sp>
          <p:nvSpPr>
            <p:cNvPr id="6" name="TextBox 5"/>
            <p:cNvSpPr txBox="1"/>
            <p:nvPr/>
          </p:nvSpPr>
          <p:spPr>
            <a:xfrm>
              <a:off x="989937" y="849362"/>
              <a:ext cx="322257" cy="475429"/>
            </a:xfrm>
            <a:prstGeom prst="rect">
              <a:avLst/>
            </a:prstGeom>
            <a:noFill/>
          </p:spPr>
          <p:txBody>
            <a:bodyPr wrap="none" rtlCol="0">
              <a:spAutoFit/>
            </a:bodyPr>
            <a:lstStyle/>
            <a:p>
              <a:r>
                <a:rPr lang="en-US" b="1" dirty="0"/>
                <a:t>1</a:t>
              </a:r>
            </a:p>
          </p:txBody>
        </p:sp>
        <p:sp>
          <p:nvSpPr>
            <p:cNvPr id="7" name="TextBox 6"/>
            <p:cNvSpPr txBox="1"/>
            <p:nvPr/>
          </p:nvSpPr>
          <p:spPr>
            <a:xfrm>
              <a:off x="966273" y="3633978"/>
              <a:ext cx="322257" cy="475429"/>
            </a:xfrm>
            <a:prstGeom prst="rect">
              <a:avLst/>
            </a:prstGeom>
            <a:noFill/>
          </p:spPr>
          <p:txBody>
            <a:bodyPr wrap="none" rtlCol="0">
              <a:spAutoFit/>
            </a:bodyPr>
            <a:lstStyle/>
            <a:p>
              <a:r>
                <a:rPr lang="en-US" b="1" dirty="0"/>
                <a:t>2</a:t>
              </a:r>
            </a:p>
          </p:txBody>
        </p:sp>
      </p:grpSp>
      <p:sp>
        <p:nvSpPr>
          <p:cNvPr id="10" name="Title 1"/>
          <p:cNvSpPr txBox="1">
            <a:spLocks/>
          </p:cNvSpPr>
          <p:nvPr/>
        </p:nvSpPr>
        <p:spPr bwMode="auto">
          <a:xfrm>
            <a:off x="533402" y="304800"/>
            <a:ext cx="8153399"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0" tIns="0" rIns="0" bIns="0" numCol="1" anchor="t" anchorCtr="0" compatLnSpc="1">
            <a:prstTxWarp prst="textNoShape">
              <a:avLst/>
            </a:prstTxWarp>
          </a:bodyPr>
          <a:lstStyle>
            <a:lvl1pPr algn="l" defTabSz="952500" rtl="0" eaLnBrk="1" fontAlgn="base" hangingPunct="1">
              <a:spcBef>
                <a:spcPct val="0"/>
              </a:spcBef>
              <a:spcAft>
                <a:spcPct val="0"/>
              </a:spcAft>
              <a:defRPr sz="2800" b="1">
                <a:solidFill>
                  <a:schemeClr val="accent1">
                    <a:lumMod val="50000"/>
                  </a:schemeClr>
                </a:solidFill>
                <a:latin typeface="+mn-lt"/>
                <a:ea typeface="ＭＳ Ｐゴシック" charset="0"/>
                <a:cs typeface="HelveticaNeueLT Pro 45 Lt"/>
              </a:defRPr>
            </a:lvl1pPr>
            <a:lvl2pPr algn="l" defTabSz="952500" rtl="0" eaLnBrk="1" fontAlgn="base" hangingPunct="1">
              <a:spcBef>
                <a:spcPct val="0"/>
              </a:spcBef>
              <a:spcAft>
                <a:spcPct val="0"/>
              </a:spcAft>
              <a:defRPr sz="3200">
                <a:solidFill>
                  <a:schemeClr val="accent1"/>
                </a:solidFill>
                <a:latin typeface="HelveticaNeueLT Pro 45 Lt" charset="0"/>
                <a:ea typeface="ＭＳ Ｐゴシック" charset="0"/>
                <a:cs typeface="HelveticaNeueLT Pro 45 Lt" charset="0"/>
              </a:defRPr>
            </a:lvl2pPr>
            <a:lvl3pPr algn="l" defTabSz="952500" rtl="0" eaLnBrk="1" fontAlgn="base" hangingPunct="1">
              <a:spcBef>
                <a:spcPct val="0"/>
              </a:spcBef>
              <a:spcAft>
                <a:spcPct val="0"/>
              </a:spcAft>
              <a:defRPr sz="3200">
                <a:solidFill>
                  <a:schemeClr val="accent1"/>
                </a:solidFill>
                <a:latin typeface="HelveticaNeueLT Pro 45 Lt" charset="0"/>
                <a:ea typeface="ＭＳ Ｐゴシック" charset="0"/>
                <a:cs typeface="HelveticaNeueLT Pro 45 Lt" charset="0"/>
              </a:defRPr>
            </a:lvl3pPr>
            <a:lvl4pPr algn="l" defTabSz="952500" rtl="0" eaLnBrk="1" fontAlgn="base" hangingPunct="1">
              <a:spcBef>
                <a:spcPct val="0"/>
              </a:spcBef>
              <a:spcAft>
                <a:spcPct val="0"/>
              </a:spcAft>
              <a:defRPr sz="3200">
                <a:solidFill>
                  <a:schemeClr val="accent1"/>
                </a:solidFill>
                <a:latin typeface="HelveticaNeueLT Pro 45 Lt" charset="0"/>
                <a:ea typeface="ＭＳ Ｐゴシック" charset="0"/>
                <a:cs typeface="HelveticaNeueLT Pro 45 Lt" charset="0"/>
              </a:defRPr>
            </a:lvl4pPr>
            <a:lvl5pPr algn="l" defTabSz="952500" rtl="0" eaLnBrk="1" fontAlgn="base" hangingPunct="1">
              <a:spcBef>
                <a:spcPct val="0"/>
              </a:spcBef>
              <a:spcAft>
                <a:spcPct val="0"/>
              </a:spcAft>
              <a:defRPr sz="3200">
                <a:solidFill>
                  <a:schemeClr val="accent1"/>
                </a:solidFill>
                <a:latin typeface="HelveticaNeueLT Pro 45 Lt" charset="0"/>
                <a:ea typeface="ＭＳ Ｐゴシック" charset="0"/>
                <a:cs typeface="HelveticaNeueLT Pro 45 Lt" charset="0"/>
              </a:defRPr>
            </a:lvl5pPr>
            <a:lvl6pPr marL="220599" algn="l" defTabSz="955894" rtl="0" eaLnBrk="1" fontAlgn="base" hangingPunct="1">
              <a:spcBef>
                <a:spcPct val="0"/>
              </a:spcBef>
              <a:spcAft>
                <a:spcPct val="0"/>
              </a:spcAft>
              <a:defRPr sz="3300">
                <a:solidFill>
                  <a:schemeClr val="accent1"/>
                </a:solidFill>
                <a:latin typeface="Arial" charset="0"/>
              </a:defRPr>
            </a:lvl6pPr>
            <a:lvl7pPr marL="441176" algn="l" defTabSz="955894" rtl="0" eaLnBrk="1" fontAlgn="base" hangingPunct="1">
              <a:spcBef>
                <a:spcPct val="0"/>
              </a:spcBef>
              <a:spcAft>
                <a:spcPct val="0"/>
              </a:spcAft>
              <a:defRPr sz="3300">
                <a:solidFill>
                  <a:schemeClr val="accent1"/>
                </a:solidFill>
                <a:latin typeface="Arial" charset="0"/>
              </a:defRPr>
            </a:lvl7pPr>
            <a:lvl8pPr marL="661770" algn="l" defTabSz="955894" rtl="0" eaLnBrk="1" fontAlgn="base" hangingPunct="1">
              <a:spcBef>
                <a:spcPct val="0"/>
              </a:spcBef>
              <a:spcAft>
                <a:spcPct val="0"/>
              </a:spcAft>
              <a:defRPr sz="3300">
                <a:solidFill>
                  <a:schemeClr val="accent1"/>
                </a:solidFill>
                <a:latin typeface="Arial" charset="0"/>
              </a:defRPr>
            </a:lvl8pPr>
            <a:lvl9pPr marL="882370" algn="l" defTabSz="955894" rtl="0" eaLnBrk="1" fontAlgn="base" hangingPunct="1">
              <a:spcBef>
                <a:spcPct val="0"/>
              </a:spcBef>
              <a:spcAft>
                <a:spcPct val="0"/>
              </a:spcAft>
              <a:defRPr sz="3300">
                <a:solidFill>
                  <a:schemeClr val="accent1"/>
                </a:solidFill>
                <a:latin typeface="Arial" charset="0"/>
              </a:defRPr>
            </a:lvl9pPr>
          </a:lstStyle>
          <a:p>
            <a:r>
              <a:rPr lang="en-US" dirty="0"/>
              <a:t>PGM-based Single Patient Pathway View</a:t>
            </a:r>
          </a:p>
        </p:txBody>
      </p:sp>
    </p:spTree>
    <p:extLst>
      <p:ext uri="{BB962C8B-B14F-4D97-AF65-F5344CB8AC3E}">
        <p14:creationId xmlns:p14="http://schemas.microsoft.com/office/powerpoint/2010/main" val="36103901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PARADIGM: Good &amp; Bad News</a:t>
            </a:r>
            <a:endParaRPr lang="en-US" dirty="0"/>
          </a:p>
        </p:txBody>
      </p:sp>
      <p:sp>
        <p:nvSpPr>
          <p:cNvPr id="3" name="Content Placeholder 2"/>
          <p:cNvSpPr>
            <a:spLocks noGrp="1"/>
          </p:cNvSpPr>
          <p:nvPr>
            <p:ph idx="1"/>
          </p:nvPr>
        </p:nvSpPr>
        <p:spPr>
          <a:xfrm>
            <a:off x="179512" y="1412776"/>
            <a:ext cx="8839200" cy="4724400"/>
          </a:xfrm>
        </p:spPr>
        <p:txBody>
          <a:bodyPr/>
          <a:lstStyle/>
          <a:p>
            <a:r>
              <a:rPr lang="en-US" dirty="0" smtClean="0"/>
              <a:t>Bad News</a:t>
            </a:r>
          </a:p>
          <a:p>
            <a:pPr lvl="1"/>
            <a:r>
              <a:rPr lang="en-US" dirty="0" smtClean="0"/>
              <a:t>Distributed in source code form &amp; hard to compile.</a:t>
            </a:r>
          </a:p>
          <a:p>
            <a:pPr lvl="1"/>
            <a:r>
              <a:rPr lang="en-US" dirty="0" smtClean="0"/>
              <a:t>No pre-formatted pathway models available.</a:t>
            </a:r>
          </a:p>
          <a:p>
            <a:pPr lvl="1"/>
            <a:r>
              <a:rPr lang="en-US" dirty="0" smtClean="0"/>
              <a:t>Scant documentation.</a:t>
            </a:r>
          </a:p>
          <a:p>
            <a:pPr lvl="1"/>
            <a:r>
              <a:rPr lang="en-US" dirty="0" smtClean="0"/>
              <a:t>Takes a long time to run.</a:t>
            </a:r>
          </a:p>
          <a:p>
            <a:r>
              <a:rPr lang="en-US" dirty="0" smtClean="0"/>
              <a:t>Good News</a:t>
            </a:r>
          </a:p>
          <a:p>
            <a:pPr lvl="1"/>
            <a:r>
              <a:rPr lang="en-US" dirty="0" err="1" smtClean="0"/>
              <a:t>Reactome</a:t>
            </a:r>
            <a:r>
              <a:rPr lang="en-US" dirty="0" smtClean="0"/>
              <a:t> </a:t>
            </a:r>
            <a:r>
              <a:rPr lang="en-US" dirty="0" err="1" smtClean="0"/>
              <a:t>Cytoscape</a:t>
            </a:r>
            <a:r>
              <a:rPr lang="en-US" dirty="0" smtClean="0"/>
              <a:t> app supports PARADIGM (beta testing).</a:t>
            </a:r>
          </a:p>
          <a:p>
            <a:pPr lvl="1"/>
            <a:r>
              <a:rPr lang="en-US" dirty="0" smtClean="0"/>
              <a:t>Includes </a:t>
            </a:r>
            <a:r>
              <a:rPr lang="en-US" dirty="0" err="1" smtClean="0"/>
              <a:t>Reactome</a:t>
            </a:r>
            <a:r>
              <a:rPr lang="en-US" dirty="0" smtClean="0"/>
              <a:t>-based pathway models.</a:t>
            </a:r>
          </a:p>
          <a:p>
            <a:pPr lvl="1"/>
            <a:r>
              <a:rPr lang="en-US" dirty="0" smtClean="0"/>
              <a:t>We have improved performance; working on further improvements.</a:t>
            </a:r>
            <a:endParaRPr lang="en-US" b="1" dirty="0" smtClean="0"/>
          </a:p>
        </p:txBody>
      </p:sp>
    </p:spTree>
    <p:extLst>
      <p:ext uri="{BB962C8B-B14F-4D97-AF65-F5344CB8AC3E}">
        <p14:creationId xmlns:p14="http://schemas.microsoft.com/office/powerpoint/2010/main" val="119318860"/>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Rectangle 1"/>
          <p:cNvSpPr>
            <a:spLocks noGrp="1" noChangeArrowheads="1"/>
          </p:cNvSpPr>
          <p:nvPr>
            <p:ph type="title" idx="4294967295"/>
          </p:nvPr>
        </p:nvSpPr>
        <p:spPr>
          <a:xfrm>
            <a:off x="467544" y="29887"/>
            <a:ext cx="8228013" cy="1143000"/>
          </a:xfrm>
          <a:ln/>
        </p:spPr>
        <p:txBody>
          <a:bodyPr/>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dirty="0" smtClean="0"/>
              <a:t>Pathway/Network Database URLs</a:t>
            </a:r>
            <a:endParaRPr lang="en-US" dirty="0"/>
          </a:p>
        </p:txBody>
      </p:sp>
      <p:sp>
        <p:nvSpPr>
          <p:cNvPr id="78850" name="Rectangle 2"/>
          <p:cNvSpPr>
            <a:spLocks noGrp="1" noChangeArrowheads="1"/>
          </p:cNvSpPr>
          <p:nvPr>
            <p:ph type="body" idx="4294967295"/>
          </p:nvPr>
        </p:nvSpPr>
        <p:spPr>
          <a:xfrm>
            <a:off x="457200" y="1604963"/>
            <a:ext cx="8228013" cy="4524375"/>
          </a:xfrm>
          <a:ln/>
        </p:spPr>
        <p:txBody>
          <a:bodyPr>
            <a:normAutofit fontScale="92500" lnSpcReduction="20000"/>
          </a:bodyPr>
          <a:lstStyle/>
          <a:p>
            <a:pPr marL="458787" indent="-457200">
              <a:lnSpc>
                <a:spcPct val="83000"/>
              </a:lnSpc>
              <a:tabLst>
                <a:tab pos="342900" algn="l"/>
                <a:tab pos="455613"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Lst>
            </a:pPr>
            <a:r>
              <a:rPr lang="en-US" dirty="0" err="1" smtClean="0"/>
              <a:t>BioGRID</a:t>
            </a:r>
            <a:endParaRPr lang="en-US" dirty="0"/>
          </a:p>
          <a:p>
            <a:pPr marL="858837" lvl="1" indent="-457200">
              <a:lnSpc>
                <a:spcPct val="83000"/>
              </a:lnSpc>
              <a:tabLst>
                <a:tab pos="342900" algn="l"/>
                <a:tab pos="455613"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Lst>
            </a:pPr>
            <a:r>
              <a:rPr lang="en-US" dirty="0">
                <a:hlinkClick r:id="rId3"/>
              </a:rPr>
              <a:t>http:// </a:t>
            </a:r>
            <a:r>
              <a:rPr lang="en-US" dirty="0" smtClean="0">
                <a:solidFill>
                  <a:srgbClr val="CCCCFF"/>
                </a:solidFill>
                <a:hlinkClick r:id="rId4"/>
              </a:rPr>
              <a:t>www.thebiogrid.org</a:t>
            </a:r>
            <a:endParaRPr lang="en-US" dirty="0" smtClean="0">
              <a:solidFill>
                <a:srgbClr val="CCCCFF"/>
              </a:solidFill>
            </a:endParaRPr>
          </a:p>
          <a:p>
            <a:pPr marL="458787" indent="-457200">
              <a:lnSpc>
                <a:spcPct val="83000"/>
              </a:lnSpc>
              <a:tabLst>
                <a:tab pos="342900" algn="l"/>
                <a:tab pos="455613"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Lst>
            </a:pPr>
            <a:r>
              <a:rPr lang="en-US" dirty="0" err="1" smtClean="0">
                <a:solidFill>
                  <a:srgbClr val="000000"/>
                </a:solidFill>
              </a:rPr>
              <a:t>IntAct</a:t>
            </a:r>
            <a:endParaRPr lang="en-US" dirty="0" smtClean="0">
              <a:solidFill>
                <a:srgbClr val="000000"/>
              </a:solidFill>
            </a:endParaRPr>
          </a:p>
          <a:p>
            <a:pPr marL="858837" lvl="1" indent="-457200">
              <a:lnSpc>
                <a:spcPct val="83000"/>
              </a:lnSpc>
              <a:tabLst>
                <a:tab pos="342900" algn="l"/>
                <a:tab pos="455613"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Lst>
            </a:pPr>
            <a:r>
              <a:rPr lang="en-US" dirty="0">
                <a:solidFill>
                  <a:srgbClr val="000000"/>
                </a:solidFill>
                <a:hlinkClick r:id="rId5"/>
              </a:rPr>
              <a:t>http://www.ebi.ac.uk/intact</a:t>
            </a:r>
            <a:r>
              <a:rPr lang="en-US" dirty="0" smtClean="0">
                <a:solidFill>
                  <a:srgbClr val="000000"/>
                </a:solidFill>
                <a:hlinkClick r:id="rId5"/>
              </a:rPr>
              <a:t>/</a:t>
            </a:r>
            <a:endParaRPr lang="en-US" dirty="0">
              <a:solidFill>
                <a:srgbClr val="000000"/>
              </a:solidFill>
            </a:endParaRPr>
          </a:p>
          <a:p>
            <a:pPr marL="458787" indent="-457200">
              <a:lnSpc>
                <a:spcPct val="83000"/>
              </a:lnSpc>
              <a:tabLst>
                <a:tab pos="342900" algn="l"/>
                <a:tab pos="455613"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Lst>
            </a:pPr>
            <a:r>
              <a:rPr lang="en-US" dirty="0" smtClean="0"/>
              <a:t>KEGG </a:t>
            </a:r>
          </a:p>
          <a:p>
            <a:pPr marL="858837" lvl="1" indent="-457200">
              <a:lnSpc>
                <a:spcPct val="83000"/>
              </a:lnSpc>
              <a:tabLst>
                <a:tab pos="342900" algn="l"/>
                <a:tab pos="455613"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Lst>
            </a:pPr>
            <a:r>
              <a:rPr lang="en-US" dirty="0">
                <a:hlinkClick r:id="rId3"/>
              </a:rPr>
              <a:t>http:// </a:t>
            </a:r>
            <a:r>
              <a:rPr lang="en-US" dirty="0" smtClean="0">
                <a:hlinkClick r:id="rId6"/>
              </a:rPr>
              <a:t>www.genome.jp/kegg</a:t>
            </a:r>
            <a:endParaRPr lang="en-US" dirty="0" smtClean="0"/>
          </a:p>
          <a:p>
            <a:pPr marL="458787" indent="-457200">
              <a:lnSpc>
                <a:spcPct val="83000"/>
              </a:lnSpc>
              <a:tabLst>
                <a:tab pos="342900" algn="l"/>
                <a:tab pos="455613"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Lst>
            </a:pPr>
            <a:r>
              <a:rPr lang="en-US" dirty="0" smtClean="0"/>
              <a:t>MINT</a:t>
            </a:r>
          </a:p>
          <a:p>
            <a:pPr marL="858837" lvl="1" indent="-457200">
              <a:lnSpc>
                <a:spcPct val="83000"/>
              </a:lnSpc>
              <a:tabLst>
                <a:tab pos="342900" algn="l"/>
                <a:tab pos="455613"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Lst>
            </a:pPr>
            <a:r>
              <a:rPr lang="en-US" dirty="0">
                <a:hlinkClick r:id="rId7"/>
              </a:rPr>
              <a:t>http://mint.bio.uniroma2.</a:t>
            </a:r>
            <a:r>
              <a:rPr lang="en-US" dirty="0" smtClean="0">
                <a:hlinkClick r:id="rId7"/>
              </a:rPr>
              <a:t>it</a:t>
            </a:r>
            <a:endParaRPr lang="en-US" dirty="0"/>
          </a:p>
          <a:p>
            <a:pPr marL="458787" indent="-457200">
              <a:lnSpc>
                <a:spcPct val="83000"/>
              </a:lnSpc>
              <a:tabLst>
                <a:tab pos="342900" algn="l"/>
                <a:tab pos="455613"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Lst>
            </a:pPr>
            <a:r>
              <a:rPr lang="en-US" dirty="0" err="1" smtClean="0"/>
              <a:t>Reactome</a:t>
            </a:r>
            <a:endParaRPr lang="en-US" dirty="0"/>
          </a:p>
          <a:p>
            <a:pPr marL="858837" lvl="1" indent="-457200">
              <a:lnSpc>
                <a:spcPct val="83000"/>
              </a:lnSpc>
              <a:tabLst>
                <a:tab pos="342900" algn="l"/>
                <a:tab pos="455613"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Lst>
            </a:pPr>
            <a:r>
              <a:rPr lang="en-US" dirty="0">
                <a:hlinkClick r:id="rId3"/>
              </a:rPr>
              <a:t>http:// </a:t>
            </a:r>
            <a:r>
              <a:rPr lang="en-US" dirty="0" smtClean="0">
                <a:hlinkClick r:id="rId8"/>
              </a:rPr>
              <a:t>www.reactome.org</a:t>
            </a:r>
            <a:endParaRPr lang="en-US" dirty="0" smtClean="0"/>
          </a:p>
          <a:p>
            <a:pPr marL="458787" indent="-457200">
              <a:lnSpc>
                <a:spcPct val="83000"/>
              </a:lnSpc>
              <a:tabLst>
                <a:tab pos="342900" algn="l"/>
                <a:tab pos="455613"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Lst>
            </a:pPr>
            <a:r>
              <a:rPr lang="en-US" dirty="0" smtClean="0"/>
              <a:t>Pathway Commons</a:t>
            </a:r>
          </a:p>
          <a:p>
            <a:pPr marL="858837" lvl="1" indent="-457200">
              <a:lnSpc>
                <a:spcPct val="83000"/>
              </a:lnSpc>
              <a:tabLst>
                <a:tab pos="342900" algn="l"/>
                <a:tab pos="455613"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Lst>
            </a:pPr>
            <a:r>
              <a:rPr lang="en-US" dirty="0" smtClean="0">
                <a:hlinkClick r:id="rId9"/>
              </a:rPr>
              <a:t>http://www.pathwaycommons.org</a:t>
            </a:r>
            <a:endParaRPr lang="en-US" dirty="0" smtClean="0"/>
          </a:p>
          <a:p>
            <a:pPr marL="458787" indent="-457200">
              <a:lnSpc>
                <a:spcPct val="83000"/>
              </a:lnSpc>
              <a:tabLst>
                <a:tab pos="342900" algn="l"/>
                <a:tab pos="455613"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Lst>
            </a:pPr>
            <a:r>
              <a:rPr lang="en-US" dirty="0" smtClean="0"/>
              <a:t>Wiki Pathways</a:t>
            </a:r>
          </a:p>
          <a:p>
            <a:pPr marL="858837" lvl="1" indent="-457200">
              <a:lnSpc>
                <a:spcPct val="83000"/>
              </a:lnSpc>
              <a:tabLst>
                <a:tab pos="342900" algn="l"/>
                <a:tab pos="455613"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Lst>
            </a:pPr>
            <a:r>
              <a:rPr lang="en-US" dirty="0" smtClean="0">
                <a:hlinkClick r:id="rId10"/>
              </a:rPr>
              <a:t>http://wikipathways.org</a:t>
            </a:r>
            <a:endParaRPr lang="en-US" dirty="0" smtClean="0"/>
          </a:p>
        </p:txBody>
      </p:sp>
    </p:spTree>
    <p:extLst>
      <p:ext uri="{BB962C8B-B14F-4D97-AF65-F5344CB8AC3E}">
        <p14:creationId xmlns:p14="http://schemas.microsoft.com/office/powerpoint/2010/main" val="1905697627"/>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512" y="0"/>
            <a:ext cx="8839200" cy="1143000"/>
          </a:xfrm>
        </p:spPr>
        <p:txBody>
          <a:bodyPr/>
          <a:lstStyle/>
          <a:p>
            <a:r>
              <a:rPr lang="en-US" dirty="0" smtClean="0"/>
              <a:t/>
            </a:r>
            <a:br>
              <a:rPr lang="en-US" dirty="0" smtClean="0"/>
            </a:br>
            <a:r>
              <a:rPr lang="en-US" dirty="0" smtClean="0"/>
              <a:t>De </a:t>
            </a:r>
            <a:r>
              <a:rPr lang="en-US" dirty="0"/>
              <a:t>novo network construction &amp; clustering</a:t>
            </a:r>
            <a:br>
              <a:rPr lang="en-US" dirty="0"/>
            </a:br>
            <a:endParaRPr lang="en-US" dirty="0"/>
          </a:p>
        </p:txBody>
      </p:sp>
      <p:sp>
        <p:nvSpPr>
          <p:cNvPr id="3" name="Content Placeholder 2"/>
          <p:cNvSpPr>
            <a:spLocks noGrp="1"/>
          </p:cNvSpPr>
          <p:nvPr>
            <p:ph idx="1"/>
          </p:nvPr>
        </p:nvSpPr>
        <p:spPr/>
        <p:txBody>
          <a:bodyPr/>
          <a:lstStyle/>
          <a:p>
            <a:r>
              <a:rPr lang="en-US" dirty="0" err="1" smtClean="0"/>
              <a:t>GeneMANIA</a:t>
            </a:r>
            <a:endParaRPr lang="en-US" dirty="0"/>
          </a:p>
          <a:p>
            <a:pPr lvl="1"/>
            <a:r>
              <a:rPr lang="en-US" dirty="0" smtClean="0">
                <a:hlinkClick r:id="rId3"/>
              </a:rPr>
              <a:t>http</a:t>
            </a:r>
            <a:r>
              <a:rPr lang="en-US" dirty="0">
                <a:hlinkClick r:id="rId3"/>
              </a:rPr>
              <a:t>://www.genemania.org</a:t>
            </a:r>
            <a:r>
              <a:rPr lang="en-US" dirty="0"/>
              <a:t> </a:t>
            </a:r>
          </a:p>
          <a:p>
            <a:r>
              <a:rPr lang="en-US" dirty="0" err="1" smtClean="0"/>
              <a:t>HotNet</a:t>
            </a:r>
            <a:endParaRPr lang="en-US" dirty="0" smtClean="0"/>
          </a:p>
          <a:p>
            <a:pPr lvl="1"/>
            <a:r>
              <a:rPr lang="en-US" dirty="0" smtClean="0">
                <a:hlinkClick r:id="rId4"/>
              </a:rPr>
              <a:t>http</a:t>
            </a:r>
            <a:r>
              <a:rPr lang="en-US" dirty="0">
                <a:hlinkClick r:id="rId4"/>
              </a:rPr>
              <a:t>://compbio.cs.brown.edu/projects/hotnet/</a:t>
            </a:r>
            <a:endParaRPr lang="en-US" dirty="0"/>
          </a:p>
          <a:p>
            <a:r>
              <a:rPr lang="en-US" dirty="0" err="1" smtClean="0"/>
              <a:t>HyperModules</a:t>
            </a:r>
            <a:endParaRPr lang="en-US" dirty="0" smtClean="0"/>
          </a:p>
          <a:p>
            <a:pPr lvl="1"/>
            <a:r>
              <a:rPr lang="en-US" dirty="0" smtClean="0">
                <a:hlinkClick r:id="rId5"/>
              </a:rPr>
              <a:t>http</a:t>
            </a:r>
            <a:r>
              <a:rPr lang="en-US" dirty="0">
                <a:hlinkClick r:id="rId5"/>
              </a:rPr>
              <a:t>://apps.cytoscape.org/apps/</a:t>
            </a:r>
            <a:r>
              <a:rPr lang="en-US" dirty="0" smtClean="0">
                <a:hlinkClick r:id="rId5"/>
              </a:rPr>
              <a:t>hypermodules</a:t>
            </a:r>
            <a:endParaRPr lang="en-US" dirty="0" smtClean="0"/>
          </a:p>
          <a:p>
            <a:r>
              <a:rPr lang="en-US" dirty="0" err="1" smtClean="0"/>
              <a:t>Reactome</a:t>
            </a:r>
            <a:r>
              <a:rPr lang="en-US" dirty="0" smtClean="0"/>
              <a:t> </a:t>
            </a:r>
            <a:r>
              <a:rPr lang="en-US" dirty="0" err="1"/>
              <a:t>Cytoscape</a:t>
            </a:r>
            <a:r>
              <a:rPr lang="en-US" dirty="0"/>
              <a:t> FI </a:t>
            </a:r>
            <a:r>
              <a:rPr lang="en-US" dirty="0" smtClean="0"/>
              <a:t>App</a:t>
            </a:r>
          </a:p>
          <a:p>
            <a:pPr lvl="1"/>
            <a:r>
              <a:rPr lang="en-US" dirty="0" smtClean="0"/>
              <a:t> </a:t>
            </a:r>
            <a:r>
              <a:rPr lang="en-US" dirty="0" smtClean="0">
                <a:hlinkClick r:id="rId6"/>
              </a:rPr>
              <a:t>http</a:t>
            </a:r>
            <a:r>
              <a:rPr lang="en-US" dirty="0">
                <a:hlinkClick r:id="rId6"/>
              </a:rPr>
              <a:t>://</a:t>
            </a:r>
            <a:r>
              <a:rPr lang="en-US" dirty="0" smtClean="0">
                <a:hlinkClick r:id="rId6"/>
              </a:rPr>
              <a:t>apps.cytoscape.org/apps/reactomefis</a:t>
            </a:r>
            <a:endParaRPr lang="en-US" dirty="0" smtClean="0"/>
          </a:p>
          <a:p>
            <a:pPr marL="457200" lvl="1" indent="0">
              <a:buNone/>
            </a:pPr>
            <a:endParaRPr lang="en-US" dirty="0"/>
          </a:p>
          <a:p>
            <a:endParaRPr lang="en-US" dirty="0"/>
          </a:p>
        </p:txBody>
      </p:sp>
    </p:spTree>
    <p:extLst>
      <p:ext uri="{BB962C8B-B14F-4D97-AF65-F5344CB8AC3E}">
        <p14:creationId xmlns:p14="http://schemas.microsoft.com/office/powerpoint/2010/main" val="3167711214"/>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512" y="0"/>
            <a:ext cx="8839200" cy="1143000"/>
          </a:xfrm>
        </p:spPr>
        <p:txBody>
          <a:bodyPr/>
          <a:lstStyle/>
          <a:p>
            <a:r>
              <a:rPr lang="en-US" dirty="0" smtClean="0"/>
              <a:t>Pathway Modeling</a:t>
            </a:r>
            <a:endParaRPr lang="en-US" dirty="0"/>
          </a:p>
        </p:txBody>
      </p:sp>
      <p:sp>
        <p:nvSpPr>
          <p:cNvPr id="3" name="Content Placeholder 2"/>
          <p:cNvSpPr>
            <a:spLocks noGrp="1"/>
          </p:cNvSpPr>
          <p:nvPr>
            <p:ph idx="1"/>
          </p:nvPr>
        </p:nvSpPr>
        <p:spPr/>
        <p:txBody>
          <a:bodyPr/>
          <a:lstStyle/>
          <a:p>
            <a:r>
              <a:rPr lang="en-US" dirty="0" err="1" smtClean="0"/>
              <a:t>CellNetAnalyzer</a:t>
            </a:r>
            <a:endParaRPr lang="en-US" dirty="0" smtClean="0"/>
          </a:p>
          <a:p>
            <a:pPr lvl="1"/>
            <a:r>
              <a:rPr lang="en-US" dirty="0">
                <a:hlinkClick r:id="rId3"/>
              </a:rPr>
              <a:t>http://www.ebi.ac.uk/research/saez-rodriguez/</a:t>
            </a:r>
            <a:r>
              <a:rPr lang="en-US" dirty="0" smtClean="0">
                <a:hlinkClick r:id="rId3"/>
              </a:rPr>
              <a:t>software</a:t>
            </a:r>
            <a:endParaRPr lang="en-US" dirty="0" smtClean="0"/>
          </a:p>
          <a:p>
            <a:r>
              <a:rPr lang="en-US" dirty="0" err="1" smtClean="0"/>
              <a:t>NetPhorest</a:t>
            </a:r>
            <a:r>
              <a:rPr lang="en-US" dirty="0" smtClean="0"/>
              <a:t>/</a:t>
            </a:r>
            <a:r>
              <a:rPr lang="en-US" dirty="0" err="1" smtClean="0"/>
              <a:t>NetworKIN</a:t>
            </a:r>
            <a:endParaRPr lang="en-US" dirty="0" smtClean="0"/>
          </a:p>
          <a:p>
            <a:pPr lvl="1"/>
            <a:r>
              <a:rPr lang="en-US" dirty="0">
                <a:hlinkClick r:id="rId4"/>
              </a:rPr>
              <a:t>http://</a:t>
            </a:r>
            <a:r>
              <a:rPr lang="en-US" dirty="0" smtClean="0">
                <a:hlinkClick r:id="rId4"/>
              </a:rPr>
              <a:t>netphorest.info</a:t>
            </a:r>
            <a:r>
              <a:rPr lang="en-US" dirty="0" smtClean="0"/>
              <a:t>, </a:t>
            </a:r>
            <a:r>
              <a:rPr lang="en-US" dirty="0" smtClean="0">
                <a:hlinkClick r:id="rId5"/>
              </a:rPr>
              <a:t>http://networkin.info</a:t>
            </a:r>
            <a:endParaRPr lang="en-US" dirty="0" smtClean="0"/>
          </a:p>
          <a:p>
            <a:r>
              <a:rPr lang="en-US" dirty="0" err="1" smtClean="0"/>
              <a:t>ARACNe</a:t>
            </a:r>
            <a:endParaRPr lang="en-US" dirty="0" smtClean="0"/>
          </a:p>
          <a:p>
            <a:pPr lvl="1"/>
            <a:r>
              <a:rPr lang="en-US" dirty="0">
                <a:hlinkClick r:id="rId6"/>
              </a:rPr>
              <a:t>http://wiki.c2b2.columbia.edu/califanolab/index.php/Software/</a:t>
            </a:r>
            <a:r>
              <a:rPr lang="en-US" dirty="0" smtClean="0">
                <a:hlinkClick r:id="rId6"/>
              </a:rPr>
              <a:t>ARACNE</a:t>
            </a:r>
            <a:endParaRPr lang="en-US" dirty="0" smtClean="0"/>
          </a:p>
          <a:p>
            <a:r>
              <a:rPr lang="en-US" dirty="0" smtClean="0"/>
              <a:t>PARADIGM</a:t>
            </a:r>
          </a:p>
          <a:p>
            <a:pPr lvl="1"/>
            <a:r>
              <a:rPr lang="en-US" dirty="0">
                <a:hlinkClick r:id="rId7"/>
              </a:rPr>
              <a:t>http://paradigm.five3genomics.com</a:t>
            </a:r>
            <a:r>
              <a:rPr lang="en-US" dirty="0" smtClean="0">
                <a:hlinkClick r:id="rId7"/>
              </a:rPr>
              <a:t>/</a:t>
            </a:r>
            <a:endParaRPr lang="en-US" dirty="0" smtClean="0"/>
          </a:p>
          <a:p>
            <a:pPr marL="457200" lvl="1" indent="0">
              <a:buNone/>
            </a:pPr>
            <a:endParaRPr lang="en-US" dirty="0"/>
          </a:p>
        </p:txBody>
      </p:sp>
    </p:spTree>
    <p:extLst>
      <p:ext uri="{BB962C8B-B14F-4D97-AF65-F5344CB8AC3E}">
        <p14:creationId xmlns:p14="http://schemas.microsoft.com/office/powerpoint/2010/main" val="1279439987"/>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Content Placeholder 3"/>
          <p:cNvSpPr>
            <a:spLocks noGrp="1"/>
          </p:cNvSpPr>
          <p:nvPr>
            <p:ph idx="1"/>
          </p:nvPr>
        </p:nvSpPr>
        <p:spPr>
          <a:xfrm>
            <a:off x="152400" y="2667000"/>
            <a:ext cx="8839200" cy="1600200"/>
          </a:xfrm>
        </p:spPr>
        <p:txBody>
          <a:bodyPr/>
          <a:lstStyle/>
          <a:p>
            <a:pPr algn="ctr">
              <a:buFont typeface="Arial" charset="0"/>
              <a:buNone/>
            </a:pPr>
            <a:r>
              <a:rPr lang="en-US" sz="4400">
                <a:latin typeface="Calibri" charset="0"/>
                <a:ea typeface="ＭＳ Ｐゴシック" charset="0"/>
              </a:rPr>
              <a:t>We are on a Coffee Break &amp; Networking Session</a:t>
            </a:r>
          </a:p>
        </p:txBody>
      </p:sp>
    </p:spTree>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512" y="0"/>
            <a:ext cx="8839200" cy="1143000"/>
          </a:xfrm>
        </p:spPr>
        <p:txBody>
          <a:bodyPr/>
          <a:lstStyle/>
          <a:p>
            <a:r>
              <a:rPr lang="en-US" dirty="0" smtClean="0"/>
              <a:t>What is Pathway/Network Analysis?</a:t>
            </a:r>
            <a:endParaRPr lang="en-US" dirty="0"/>
          </a:p>
        </p:txBody>
      </p:sp>
      <p:sp>
        <p:nvSpPr>
          <p:cNvPr id="3" name="Content Placeholder 2"/>
          <p:cNvSpPr>
            <a:spLocks noGrp="1"/>
          </p:cNvSpPr>
          <p:nvPr>
            <p:ph idx="1"/>
          </p:nvPr>
        </p:nvSpPr>
        <p:spPr/>
        <p:txBody>
          <a:bodyPr/>
          <a:lstStyle/>
          <a:p>
            <a:r>
              <a:rPr lang="en-US" dirty="0" smtClean="0"/>
              <a:t>Any analytic technique that makes use of biological pathway or molecular network information to gain insights into a biological system.</a:t>
            </a:r>
          </a:p>
          <a:p>
            <a:r>
              <a:rPr lang="en-US" dirty="0" smtClean="0"/>
              <a:t>A rapidly evolving field.</a:t>
            </a:r>
          </a:p>
          <a:p>
            <a:r>
              <a:rPr lang="en-US" dirty="0" smtClean="0"/>
              <a:t>Many approaches.</a:t>
            </a:r>
            <a:endParaRPr lang="en-US" dirty="0"/>
          </a:p>
        </p:txBody>
      </p:sp>
    </p:spTree>
    <p:extLst>
      <p:ext uri="{BB962C8B-B14F-4D97-AF65-F5344CB8AC3E}">
        <p14:creationId xmlns:p14="http://schemas.microsoft.com/office/powerpoint/2010/main" val="2978409213"/>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288" y="0"/>
            <a:ext cx="8839200" cy="1143000"/>
          </a:xfrm>
        </p:spPr>
        <p:txBody>
          <a:bodyPr/>
          <a:lstStyle/>
          <a:p>
            <a:r>
              <a:rPr lang="en-US" dirty="0" smtClean="0"/>
              <a:t>Why Pathway/Network Analysis?</a:t>
            </a:r>
            <a:endParaRPr lang="en-US" dirty="0"/>
          </a:p>
        </p:txBody>
      </p:sp>
      <p:sp>
        <p:nvSpPr>
          <p:cNvPr id="3" name="Content Placeholder 2"/>
          <p:cNvSpPr>
            <a:spLocks noGrp="1"/>
          </p:cNvSpPr>
          <p:nvPr>
            <p:ph idx="1"/>
          </p:nvPr>
        </p:nvSpPr>
        <p:spPr>
          <a:xfrm>
            <a:off x="152400" y="908720"/>
            <a:ext cx="8839200" cy="5256584"/>
          </a:xfrm>
        </p:spPr>
        <p:txBody>
          <a:bodyPr/>
          <a:lstStyle/>
          <a:p>
            <a:r>
              <a:rPr lang="en-US" dirty="0" smtClean="0"/>
              <a:t>Dramatic data size reduction: 1000’s of genes =&gt; dozens of pathways.</a:t>
            </a:r>
          </a:p>
          <a:p>
            <a:r>
              <a:rPr lang="en-US" dirty="0" smtClean="0"/>
              <a:t>Increase statistical power by reducing multiple hypotheses.</a:t>
            </a:r>
          </a:p>
          <a:p>
            <a:r>
              <a:rPr lang="en-US" dirty="0" smtClean="0"/>
              <a:t>Find meaning in the “long tail” of rare cancer mutations.</a:t>
            </a:r>
          </a:p>
          <a:p>
            <a:r>
              <a:rPr lang="en-US" dirty="0" smtClean="0"/>
              <a:t>Tell biological stories:</a:t>
            </a:r>
          </a:p>
          <a:p>
            <a:pPr lvl="1"/>
            <a:r>
              <a:rPr lang="en-US" dirty="0">
                <a:ea typeface="ＭＳ Ｐゴシック" charset="0"/>
              </a:rPr>
              <a:t>Identifying hidden patterns in gene lists. </a:t>
            </a:r>
          </a:p>
          <a:p>
            <a:pPr lvl="1"/>
            <a:r>
              <a:rPr lang="en-US" dirty="0">
                <a:ea typeface="ＭＳ Ｐゴシック" charset="0"/>
              </a:rPr>
              <a:t>Creating mechanistic models to explain experimental observations. </a:t>
            </a:r>
          </a:p>
          <a:p>
            <a:pPr lvl="1"/>
            <a:r>
              <a:rPr lang="en-US" dirty="0">
                <a:ea typeface="ＭＳ Ｐゴシック" charset="0"/>
              </a:rPr>
              <a:t>Predicting the function of </a:t>
            </a:r>
            <a:r>
              <a:rPr lang="en-US" dirty="0" err="1">
                <a:ea typeface="ＭＳ Ｐゴシック" charset="0"/>
              </a:rPr>
              <a:t>unannotated</a:t>
            </a:r>
            <a:r>
              <a:rPr lang="en-US" dirty="0">
                <a:ea typeface="ＭＳ Ｐゴシック" charset="0"/>
              </a:rPr>
              <a:t> genes.</a:t>
            </a:r>
          </a:p>
          <a:p>
            <a:pPr lvl="1"/>
            <a:r>
              <a:rPr lang="en-US" dirty="0">
                <a:ea typeface="ＭＳ Ｐゴシック" charset="0"/>
              </a:rPr>
              <a:t>Establishing the framework for quantitative modeling. </a:t>
            </a:r>
          </a:p>
          <a:p>
            <a:pPr lvl="1"/>
            <a:r>
              <a:rPr lang="en-US" dirty="0">
                <a:ea typeface="ＭＳ Ｐゴシック" charset="0"/>
              </a:rPr>
              <a:t>Assisting in the development of molecular signatures. </a:t>
            </a:r>
          </a:p>
          <a:p>
            <a:endParaRPr lang="en-US" dirty="0" smtClean="0"/>
          </a:p>
          <a:p>
            <a:pPr marL="0" indent="0">
              <a:buNone/>
            </a:pPr>
            <a:endParaRPr lang="en-US" dirty="0"/>
          </a:p>
        </p:txBody>
      </p:sp>
    </p:spTree>
    <p:extLst>
      <p:ext uri="{BB962C8B-B14F-4D97-AF65-F5344CB8AC3E}">
        <p14:creationId xmlns:p14="http://schemas.microsoft.com/office/powerpoint/2010/main" val="2735036905"/>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0642"/>
            <a:ext cx="9144000" cy="910695"/>
          </a:xfrm>
        </p:spPr>
        <p:txBody>
          <a:bodyPr/>
          <a:lstStyle/>
          <a:p>
            <a:pPr algn="ctr"/>
            <a:r>
              <a:rPr lang="en-US" sz="3600" dirty="0" smtClean="0">
                <a:latin typeface="+mn-lt"/>
                <a:cs typeface="Gill Sans"/>
              </a:rPr>
              <a:t>Why Pathway Analysis?</a:t>
            </a:r>
            <a:endParaRPr lang="en-US" sz="3600" dirty="0">
              <a:latin typeface="+mn-lt"/>
              <a:cs typeface="Gill Sans"/>
            </a:endParaRPr>
          </a:p>
        </p:txBody>
      </p:sp>
      <p:pic>
        <p:nvPicPr>
          <p:cNvPr id="5" name="Picture 4" descr="Screen Shot 2016-03-21 at 11.38.26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5735" y="836713"/>
            <a:ext cx="6773333" cy="1378547"/>
          </a:xfrm>
          <a:prstGeom prst="rect">
            <a:avLst/>
          </a:prstGeom>
        </p:spPr>
      </p:pic>
      <p:grpSp>
        <p:nvGrpSpPr>
          <p:cNvPr id="3" name="Group 2"/>
          <p:cNvGrpSpPr/>
          <p:nvPr/>
        </p:nvGrpSpPr>
        <p:grpSpPr>
          <a:xfrm>
            <a:off x="575735" y="2310019"/>
            <a:ext cx="6773333" cy="3564045"/>
            <a:chOff x="1049867" y="3529219"/>
            <a:chExt cx="6773333" cy="3564045"/>
          </a:xfrm>
        </p:grpSpPr>
        <p:sp>
          <p:nvSpPr>
            <p:cNvPr id="7" name="TextBox 6"/>
            <p:cNvSpPr txBox="1"/>
            <p:nvPr/>
          </p:nvSpPr>
          <p:spPr>
            <a:xfrm>
              <a:off x="1049867" y="3953944"/>
              <a:ext cx="6773333" cy="3139320"/>
            </a:xfrm>
            <a:prstGeom prst="rect">
              <a:avLst/>
            </a:prstGeom>
            <a:noFill/>
          </p:spPr>
          <p:txBody>
            <a:bodyPr wrap="square" rtlCol="0">
              <a:spAutoFit/>
            </a:bodyPr>
            <a:lstStyle/>
            <a:p>
              <a:r>
                <a:rPr lang="en-US" sz="1400" dirty="0" smtClean="0"/>
                <a:t>ACVR1B, ACVR2A, AJUBA, AKT1, APC, AR, ARHGAP35, ARID1A, ARID5B, ASXL1, ATM, ATR, ATRX, AXIN2, B4GALT3, BAP1, BRAF, BRCA1, BRCA2, CBFB, CCND1, CDH1, CDK12, CDKN1A, CDKN1B, CDKN2A, CDKN2C, CEBPA, CHEK2, CRIPAK, CTCF, CTNNB1, DNMT3A, EGFR, EGR3, EIF4A2, ELF3, EP300, EPHA3, EPHB6, EPPK1, ERBB4, ERCC2, EZH2, FBXW7, FGFR2, FGFR3, FLT3, FOXA1, FOXA2, GATA3, H3F3C, HGF, HIST1H1C, HIST1H2BD, IDH1, IDH2, KDM5C, KDM6A, KEAP1, KIT, KRAS, LIFR, LRRK2, MALAT1, MAP2K4, MAP3K1, MAPK8IP1, MECOM, MIR142, MLL2, MLL3, MLL4, MTOR, NAV3, NCOR1, NF1, NFE2L2, NFE2L3, NOTCH1, NPM1, NRAS, NSD1, PBRM1, PCBP1, PDGFRA, PHF6, PIK3CA, PIK3CG, PIK3R1, POLQ, PPP2R1A, PRX, PTEN, PTPN11, RAD21, RB1, RPL22, RPL5, RUNX1, SETBP1, SETD2, SF3B1, SIN3A, SMAD2, SMAD4, SMC1A, SMC3, SOX17, SOX9, SPOP, STAG2, STK11, TAF1, TBL1XR1, TBX3, TET2, TGFBR2, TLR4, TP53, TSHZ2, TSHZ3, U2AF1, USP9X, VEZF1, VHL, WT1</a:t>
              </a:r>
            </a:p>
          </p:txBody>
        </p:sp>
        <p:sp>
          <p:nvSpPr>
            <p:cNvPr id="8" name="TextBox 7"/>
            <p:cNvSpPr txBox="1"/>
            <p:nvPr/>
          </p:nvSpPr>
          <p:spPr>
            <a:xfrm>
              <a:off x="1049867" y="3529219"/>
              <a:ext cx="3733800" cy="461665"/>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sz="2400" dirty="0" smtClean="0"/>
                <a:t>127 Cancer Driver Genes</a:t>
              </a:r>
              <a:endParaRPr lang="en-US" sz="2400" dirty="0"/>
            </a:p>
          </p:txBody>
        </p:sp>
      </p:grpSp>
      <p:sp>
        <p:nvSpPr>
          <p:cNvPr id="4" name="Rectangle 3"/>
          <p:cNvSpPr/>
          <p:nvPr/>
        </p:nvSpPr>
        <p:spPr>
          <a:xfrm>
            <a:off x="5967870" y="5721178"/>
            <a:ext cx="2762395" cy="338554"/>
          </a:xfrm>
          <a:prstGeom prst="rect">
            <a:avLst/>
          </a:prstGeom>
        </p:spPr>
        <p:txBody>
          <a:bodyPr wrap="none">
            <a:spAutoFit/>
          </a:bodyPr>
          <a:lstStyle/>
          <a:p>
            <a:r>
              <a:rPr lang="en-US" sz="1600" b="1" dirty="0"/>
              <a:t>Nature 502 (2013): 333-339  </a:t>
            </a:r>
          </a:p>
        </p:txBody>
      </p:sp>
    </p:spTree>
    <p:extLst>
      <p:ext uri="{BB962C8B-B14F-4D97-AF65-F5344CB8AC3E}">
        <p14:creationId xmlns:p14="http://schemas.microsoft.com/office/powerpoint/2010/main" val="19817455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0187" y="-24197"/>
            <a:ext cx="8839200" cy="1143000"/>
          </a:xfrm>
        </p:spPr>
        <p:txBody>
          <a:bodyPr/>
          <a:lstStyle/>
          <a:p>
            <a:r>
              <a:rPr lang="en-US" dirty="0" smtClean="0"/>
              <a:t>Pathways vs Networks</a:t>
            </a:r>
            <a:endParaRPr lang="en-US" dirty="0"/>
          </a:p>
        </p:txBody>
      </p:sp>
      <p:pic>
        <p:nvPicPr>
          <p:cNvPr id="4" name="Picture 3"/>
          <p:cNvPicPr/>
          <p:nvPr/>
        </p:nvPicPr>
        <p:blipFill rotWithShape="1">
          <a:blip r:embed="rId3" cstate="email">
            <a:extLst>
              <a:ext uri="{28A0092B-C50C-407E-A947-70E740481C1C}">
                <a14:useLocalDpi xmlns:a14="http://schemas.microsoft.com/office/drawing/2010/main" val="0"/>
              </a:ext>
            </a:extLst>
          </a:blip>
          <a:srcRect b="47959"/>
          <a:stretch/>
        </p:blipFill>
        <p:spPr bwMode="auto">
          <a:xfrm>
            <a:off x="-25018" y="1316498"/>
            <a:ext cx="9174948" cy="5544616"/>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148998936"/>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44034" name="Picture 2" descr="Untitled.png"/>
          <p:cNvPicPr>
            <a:picLocks noChangeAspect="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228600" y="2895601"/>
            <a:ext cx="8534400" cy="302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Content Placeholder 3"/>
          <p:cNvSpPr>
            <a:spLocks noGrp="1"/>
          </p:cNvSpPr>
          <p:nvPr>
            <p:ph idx="1"/>
          </p:nvPr>
        </p:nvSpPr>
        <p:spPr>
          <a:xfrm>
            <a:off x="457200" y="1196753"/>
            <a:ext cx="8229600" cy="4697091"/>
          </a:xfrm>
        </p:spPr>
        <p:txBody>
          <a:bodyPr/>
          <a:lstStyle/>
          <a:p>
            <a:r>
              <a:rPr lang="en-US" sz="2400" dirty="0" err="1" smtClean="0"/>
              <a:t>Reactome</a:t>
            </a:r>
            <a:r>
              <a:rPr lang="en-US" sz="2400" dirty="0" smtClean="0"/>
              <a:t> &amp; KEGG</a:t>
            </a:r>
            <a:endParaRPr lang="en-US" sz="2400" dirty="0"/>
          </a:p>
          <a:p>
            <a:pPr lvl="1"/>
            <a:r>
              <a:rPr lang="en-US" dirty="0"/>
              <a:t>explicitly describe biological processes as a series of biochemical </a:t>
            </a:r>
            <a:r>
              <a:rPr lang="en-US" dirty="0" smtClean="0"/>
              <a:t>reactions.</a:t>
            </a:r>
            <a:endParaRPr lang="en-US" dirty="0"/>
          </a:p>
          <a:p>
            <a:pPr lvl="1"/>
            <a:r>
              <a:rPr lang="en-US" dirty="0"/>
              <a:t>represents many events and states found in biology.</a:t>
            </a:r>
          </a:p>
          <a:p>
            <a:endParaRPr lang="en-US" sz="3200" dirty="0"/>
          </a:p>
        </p:txBody>
      </p:sp>
      <p:sp>
        <p:nvSpPr>
          <p:cNvPr id="7" name="Title 1"/>
          <p:cNvSpPr txBox="1">
            <a:spLocks/>
          </p:cNvSpPr>
          <p:nvPr/>
        </p:nvSpPr>
        <p:spPr bwMode="auto">
          <a:xfrm>
            <a:off x="107504" y="0"/>
            <a:ext cx="88392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000" b="1" kern="1200">
                <a:solidFill>
                  <a:schemeClr val="tx1"/>
                </a:solidFill>
                <a:latin typeface="Calibri"/>
                <a:ea typeface="ＭＳ Ｐゴシック" pitchFamily="-28" charset="-128"/>
                <a:cs typeface="Calibri"/>
              </a:defRPr>
            </a:lvl1pPr>
            <a:lvl2pPr algn="ctr" rtl="0" eaLnBrk="0" fontAlgn="base" hangingPunct="0">
              <a:spcBef>
                <a:spcPct val="0"/>
              </a:spcBef>
              <a:spcAft>
                <a:spcPct val="0"/>
              </a:spcAft>
              <a:defRPr sz="4000" b="1">
                <a:solidFill>
                  <a:schemeClr val="tx1"/>
                </a:solidFill>
                <a:latin typeface="Calibri" charset="0"/>
                <a:ea typeface="ＭＳ Ｐゴシック" pitchFamily="-28" charset="-128"/>
                <a:cs typeface="ＭＳ Ｐゴシック" pitchFamily="-28" charset="-128"/>
              </a:defRPr>
            </a:lvl2pPr>
            <a:lvl3pPr algn="ctr" rtl="0" eaLnBrk="0" fontAlgn="base" hangingPunct="0">
              <a:spcBef>
                <a:spcPct val="0"/>
              </a:spcBef>
              <a:spcAft>
                <a:spcPct val="0"/>
              </a:spcAft>
              <a:defRPr sz="4000" b="1">
                <a:solidFill>
                  <a:schemeClr val="tx1"/>
                </a:solidFill>
                <a:latin typeface="Calibri" charset="0"/>
                <a:ea typeface="ＭＳ Ｐゴシック" pitchFamily="-28" charset="-128"/>
                <a:cs typeface="ＭＳ Ｐゴシック" pitchFamily="-28" charset="-128"/>
              </a:defRPr>
            </a:lvl3pPr>
            <a:lvl4pPr algn="ctr" rtl="0" eaLnBrk="0" fontAlgn="base" hangingPunct="0">
              <a:spcBef>
                <a:spcPct val="0"/>
              </a:spcBef>
              <a:spcAft>
                <a:spcPct val="0"/>
              </a:spcAft>
              <a:defRPr sz="4000" b="1">
                <a:solidFill>
                  <a:schemeClr val="tx1"/>
                </a:solidFill>
                <a:latin typeface="Calibri" charset="0"/>
                <a:ea typeface="ＭＳ Ｐゴシック" pitchFamily="-28" charset="-128"/>
                <a:cs typeface="ＭＳ Ｐゴシック" pitchFamily="-28" charset="-128"/>
              </a:defRPr>
            </a:lvl4pPr>
            <a:lvl5pPr algn="ctr" rtl="0" eaLnBrk="0" fontAlgn="base" hangingPunct="0">
              <a:spcBef>
                <a:spcPct val="0"/>
              </a:spcBef>
              <a:spcAft>
                <a:spcPct val="0"/>
              </a:spcAft>
              <a:defRPr sz="4000" b="1">
                <a:solidFill>
                  <a:schemeClr val="tx1"/>
                </a:solidFill>
                <a:latin typeface="Calibri" charset="0"/>
                <a:ea typeface="ＭＳ Ｐゴシック" pitchFamily="-28" charset="-128"/>
                <a:cs typeface="ＭＳ Ｐゴシック" pitchFamily="-28" charset="-128"/>
              </a:defRPr>
            </a:lvl5pPr>
            <a:lvl6pPr marL="457200" algn="ctr" rtl="0" fontAlgn="base">
              <a:spcBef>
                <a:spcPct val="0"/>
              </a:spcBef>
              <a:spcAft>
                <a:spcPct val="0"/>
              </a:spcAft>
              <a:defRPr sz="4400">
                <a:solidFill>
                  <a:schemeClr val="tx1"/>
                </a:solidFill>
                <a:latin typeface="Segoe UI" pitchFamily="34" charset="0"/>
                <a:ea typeface="ＭＳ Ｐゴシック" pitchFamily="-28" charset="-128"/>
                <a:cs typeface="ＭＳ Ｐゴシック" pitchFamily="-28" charset="-128"/>
              </a:defRPr>
            </a:lvl6pPr>
            <a:lvl7pPr marL="914400" algn="ctr" rtl="0" fontAlgn="base">
              <a:spcBef>
                <a:spcPct val="0"/>
              </a:spcBef>
              <a:spcAft>
                <a:spcPct val="0"/>
              </a:spcAft>
              <a:defRPr sz="4400">
                <a:solidFill>
                  <a:schemeClr val="tx1"/>
                </a:solidFill>
                <a:latin typeface="Segoe UI" pitchFamily="34" charset="0"/>
                <a:ea typeface="ＭＳ Ｐゴシック" pitchFamily="-28" charset="-128"/>
                <a:cs typeface="ＭＳ Ｐゴシック" pitchFamily="-28" charset="-128"/>
              </a:defRPr>
            </a:lvl7pPr>
            <a:lvl8pPr marL="1371600" algn="ctr" rtl="0" fontAlgn="base">
              <a:spcBef>
                <a:spcPct val="0"/>
              </a:spcBef>
              <a:spcAft>
                <a:spcPct val="0"/>
              </a:spcAft>
              <a:defRPr sz="4400">
                <a:solidFill>
                  <a:schemeClr val="tx1"/>
                </a:solidFill>
                <a:latin typeface="Segoe UI" pitchFamily="34" charset="0"/>
                <a:ea typeface="ＭＳ Ｐゴシック" pitchFamily="-28" charset="-128"/>
                <a:cs typeface="ＭＳ Ｐゴシック" pitchFamily="-28" charset="-128"/>
              </a:defRPr>
            </a:lvl8pPr>
            <a:lvl9pPr marL="1828800" algn="ctr" rtl="0" fontAlgn="base">
              <a:spcBef>
                <a:spcPct val="0"/>
              </a:spcBef>
              <a:spcAft>
                <a:spcPct val="0"/>
              </a:spcAft>
              <a:defRPr sz="4400">
                <a:solidFill>
                  <a:schemeClr val="tx1"/>
                </a:solidFill>
                <a:latin typeface="Segoe UI" pitchFamily="34" charset="0"/>
                <a:ea typeface="ＭＳ Ｐゴシック" pitchFamily="-28" charset="-128"/>
                <a:cs typeface="ＭＳ Ｐゴシック" pitchFamily="-28" charset="-128"/>
              </a:defRPr>
            </a:lvl9pPr>
          </a:lstStyle>
          <a:p>
            <a:r>
              <a:rPr lang="en-US" dirty="0" smtClean="0"/>
              <a:t>Reaction-Network Databases</a:t>
            </a:r>
            <a:endParaRPr lang="en-US" dirty="0"/>
          </a:p>
        </p:txBody>
      </p:sp>
    </p:spTree>
    <p:extLst>
      <p:ext uri="{BB962C8B-B14F-4D97-AF65-F5344CB8AC3E}">
        <p14:creationId xmlns:p14="http://schemas.microsoft.com/office/powerpoint/2010/main" val="290357899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32.8|11.7"/>
</p:tagLst>
</file>

<file path=ppt/tags/tag2.xml><?xml version="1.0" encoding="utf-8"?>
<p:tagLst xmlns:a="http://schemas.openxmlformats.org/drawingml/2006/main" xmlns:r="http://schemas.openxmlformats.org/officeDocument/2006/relationships" xmlns:p="http://schemas.openxmlformats.org/presentationml/2006/main">
  <p:tag name="TIMING" val="|27|22.3"/>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Segoe UI">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10276</TotalTime>
  <Words>5215</Words>
  <Application>Microsoft Macintosh PowerPoint</Application>
  <PresentationFormat>On-screen Show (4:3)</PresentationFormat>
  <Paragraphs>490</Paragraphs>
  <Slides>47</Slides>
  <Notes>47</Notes>
  <HiddenSlides>0</HiddenSlides>
  <MMClips>0</MMClips>
  <ScaleCrop>false</ScaleCrop>
  <HeadingPairs>
    <vt:vector size="4" baseType="variant">
      <vt:variant>
        <vt:lpstr>Theme</vt:lpstr>
      </vt:variant>
      <vt:variant>
        <vt:i4>1</vt:i4>
      </vt:variant>
      <vt:variant>
        <vt:lpstr>Slide Titles</vt:lpstr>
      </vt:variant>
      <vt:variant>
        <vt:i4>47</vt:i4>
      </vt:variant>
    </vt:vector>
  </HeadingPairs>
  <TitlesOfParts>
    <vt:vector size="48" baseType="lpstr">
      <vt:lpstr>Office Theme</vt:lpstr>
      <vt:lpstr>Canadian Bioinformatics Workshops</vt:lpstr>
      <vt:lpstr>PowerPoint Presentation</vt:lpstr>
      <vt:lpstr>PowerPoint Presentation</vt:lpstr>
      <vt:lpstr>Learning Objectives of Module</vt:lpstr>
      <vt:lpstr>What is Pathway/Network Analysis?</vt:lpstr>
      <vt:lpstr>Why Pathway/Network Analysis?</vt:lpstr>
      <vt:lpstr>Why Pathway Analysis?</vt:lpstr>
      <vt:lpstr>Pathways vs Networks</vt:lpstr>
      <vt:lpstr>PowerPoint Presentation</vt:lpstr>
      <vt:lpstr>KEGG</vt:lpstr>
      <vt:lpstr>KEGG Pathway Diagram</vt:lpstr>
      <vt:lpstr>Reactome</vt:lpstr>
      <vt:lpstr>Pathway Browser: Pathway Enrichment Analysis </vt:lpstr>
      <vt:lpstr>Reactome vs KEGG</vt:lpstr>
      <vt:lpstr>Pathway and Network Compendia</vt:lpstr>
      <vt:lpstr>What is a Interaction Network?</vt:lpstr>
      <vt:lpstr>Types of Interactions Networks</vt:lpstr>
      <vt:lpstr>Network Databases</vt:lpstr>
      <vt:lpstr>IntAct</vt:lpstr>
      <vt:lpstr>PowerPoint Presentation</vt:lpstr>
      <vt:lpstr>Visualization and Analysis Tools for Biological Networks</vt:lpstr>
      <vt:lpstr>Pathway/Network Analysis Workflow</vt:lpstr>
      <vt:lpstr>Types of Pathway/Network Analysis</vt:lpstr>
      <vt:lpstr>Issues in Pathway-based Analysis</vt:lpstr>
      <vt:lpstr>More Challenged Issues in Pathway Data Analysis </vt:lpstr>
      <vt:lpstr>Network-based Data Analysis</vt:lpstr>
      <vt:lpstr>2) De Novo Subnetwork Construction &amp; Clustering</vt:lpstr>
      <vt:lpstr>Network clustering</vt:lpstr>
      <vt:lpstr>Popular Network Clustering Algorithms</vt:lpstr>
      <vt:lpstr>PowerPoint Presentation</vt:lpstr>
      <vt:lpstr>Reactome Functional Interaction (FI) Network and ReactomeFIViz app</vt:lpstr>
      <vt:lpstr>What is a Functional Interaction? </vt:lpstr>
      <vt:lpstr>Construction of the FI Network</vt:lpstr>
      <vt:lpstr>Projecting Experimental Data onto FI Network</vt:lpstr>
      <vt:lpstr>127 Cancer Driver Genes</vt:lpstr>
      <vt:lpstr>Module-Based Prognostic Biomarker in ER+ Breast Cancer</vt:lpstr>
      <vt:lpstr>3) Pathway-Based Modeling</vt:lpstr>
      <vt:lpstr>Types of Pathway-Based Modeling</vt:lpstr>
      <vt:lpstr>Probabilistic Graphical Model (PGM) based Pathway Analysis</vt:lpstr>
      <vt:lpstr>PARADIGM</vt:lpstr>
      <vt:lpstr>Probabilistic Graphical Models (PGMs) for Reactome Pathways</vt:lpstr>
      <vt:lpstr>PowerPoint Presentation</vt:lpstr>
      <vt:lpstr>PARADIGM: Good &amp; Bad News</vt:lpstr>
      <vt:lpstr>Pathway/Network Database URLs</vt:lpstr>
      <vt:lpstr> De novo network construction &amp; clustering </vt:lpstr>
      <vt:lpstr>Pathway Modeling</vt:lpstr>
      <vt:lpstr>PowerPoint Presentation</vt:lpstr>
    </vt:vector>
  </TitlesOfParts>
  <Company>Boston College</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Michael Stromberg</dc:creator>
  <cp:lastModifiedBy>Robin Haw</cp:lastModifiedBy>
  <cp:revision>667</cp:revision>
  <cp:lastPrinted>2017-03-23T02:27:51Z</cp:lastPrinted>
  <dcterms:created xsi:type="dcterms:W3CDTF">2010-04-21T18:53:51Z</dcterms:created>
  <dcterms:modified xsi:type="dcterms:W3CDTF">2017-03-23T02:28:07Z</dcterms:modified>
</cp:coreProperties>
</file>